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CE247-3468-4C47-B486-8B5A14FF33BD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50E0EF-BF44-4E0E-9753-FBBEB687EA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3830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41FAC8-7D1D-416C-A6B3-0E36ED1E912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324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E9421-E466-40E7-A68E-CDA5EF8688DB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E6E31-284F-4857-81FC-605BE072D7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65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E9421-E466-40E7-A68E-CDA5EF8688DB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E6E31-284F-4857-81FC-605BE072D7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06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E9421-E466-40E7-A68E-CDA5EF8688DB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E6E31-284F-4857-81FC-605BE072D7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2816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E9421-E466-40E7-A68E-CDA5EF8688DB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E6E31-284F-4857-81FC-605BE072D7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718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E9421-E466-40E7-A68E-CDA5EF8688DB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E6E31-284F-4857-81FC-605BE072D7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324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E9421-E466-40E7-A68E-CDA5EF8688DB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E6E31-284F-4857-81FC-605BE072D7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378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E9421-E466-40E7-A68E-CDA5EF8688DB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E6E31-284F-4857-81FC-605BE072D7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121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E9421-E466-40E7-A68E-CDA5EF8688DB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E6E31-284F-4857-81FC-605BE072D7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9909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E9421-E466-40E7-A68E-CDA5EF8688DB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E6E31-284F-4857-81FC-605BE072D7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24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E9421-E466-40E7-A68E-CDA5EF8688DB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E6E31-284F-4857-81FC-605BE072D7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6617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E9421-E466-40E7-A68E-CDA5EF8688DB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E6E31-284F-4857-81FC-605BE072D7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2984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E9421-E466-40E7-A68E-CDA5EF8688DB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4E6E31-284F-4857-81FC-605BE072D7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6235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16,940 Ancient Scroll Stock Photos, Pictures &amp;amp; Royalty-Free Images - iSt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37620" y="-2637620"/>
            <a:ext cx="691676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031882" y="51128"/>
            <a:ext cx="41819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Letter-join Plus 40" panose="02000505000000020003" pitchFamily="50" charset="0"/>
              </a:rPr>
              <a:t>History Unit Pathway</a:t>
            </a:r>
          </a:p>
        </p:txBody>
      </p:sp>
      <p:sp>
        <p:nvSpPr>
          <p:cNvPr id="2" name="AutoShape 4" descr="detective clipart - Clip Art Libr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6" descr="detective clipart - Clip Art Library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8" name="TextBox 47"/>
          <p:cNvSpPr txBox="1"/>
          <p:nvPr/>
        </p:nvSpPr>
        <p:spPr>
          <a:xfrm>
            <a:off x="5006486" y="804835"/>
            <a:ext cx="1538984" cy="6463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Letter-join Plus 40" panose="02000505000000020003" pitchFamily="50" charset="0"/>
              </a:rPr>
              <a:t>Prior Learning 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025174" y="778135"/>
            <a:ext cx="2778300" cy="147732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Letter-join Plus 40" panose="02000505000000020003" pitchFamily="50" charset="0"/>
              </a:rPr>
              <a:t>Retrieve previous learning and make links if relevant.</a:t>
            </a:r>
          </a:p>
          <a:p>
            <a:pPr algn="ctr"/>
            <a:endParaRPr lang="en-GB" dirty="0">
              <a:latin typeface="Letter-join Plus 40" panose="02000505000000020003" pitchFamily="50" charset="0"/>
            </a:endParaRPr>
          </a:p>
          <a:p>
            <a:pPr algn="ctr"/>
            <a:r>
              <a:rPr lang="en-GB" dirty="0">
                <a:latin typeface="Letter-join Plus 40" panose="02000505000000020003" pitchFamily="50" charset="0"/>
              </a:rPr>
              <a:t>Share key question for this unit.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213785" y="3014364"/>
            <a:ext cx="2795110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Letter-join Plus 40" panose="02000505000000020003" pitchFamily="50" charset="0"/>
              </a:rPr>
              <a:t>Develop chronological understanding. Place key events in chronological order.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135805" y="5027401"/>
            <a:ext cx="2415890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Letter-join Plus 40" panose="02000505000000020003" pitchFamily="50" charset="0"/>
              </a:rPr>
              <a:t>Teach substantive knowledge about significant people, places and events.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33618" y="3204308"/>
            <a:ext cx="2247387" cy="92333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Letter-join Plus 40" panose="02000505000000020003" pitchFamily="50" charset="0"/>
              </a:rPr>
              <a:t>Compare how things have changed and the impact.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56511" y="5027401"/>
            <a:ext cx="2645075" cy="147732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Letter-join Plus 40" panose="02000505000000020003" pitchFamily="50" charset="0"/>
              </a:rPr>
              <a:t>Teach disciplinary knowledge by analysing and evaluating sources.</a:t>
            </a:r>
          </a:p>
          <a:p>
            <a:pPr algn="ctr"/>
            <a:r>
              <a:rPr lang="en-GB" dirty="0">
                <a:latin typeface="Letter-join Plus 40" panose="02000505000000020003" pitchFamily="50" charset="0"/>
              </a:rPr>
              <a:t>What can we learn from them about the past?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528011" y="866796"/>
            <a:ext cx="1888142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Letter-join Plus 40" panose="02000505000000020003" pitchFamily="50" charset="0"/>
              </a:rPr>
              <a:t>Review learning and answer the key question for the unit.</a:t>
            </a:r>
          </a:p>
        </p:txBody>
      </p:sp>
      <p:pic>
        <p:nvPicPr>
          <p:cNvPr id="1034" name="Picture 10" descr="Hourglass,timer,sand,clock,countdown - free image from needpix.co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870" y="1661719"/>
            <a:ext cx="2346217" cy="394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rved Down Arrow 11"/>
          <p:cNvSpPr/>
          <p:nvPr/>
        </p:nvSpPr>
        <p:spPr>
          <a:xfrm rot="1315081">
            <a:off x="6737684" y="1061554"/>
            <a:ext cx="1118937" cy="38961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0" name="Curved Down Arrow 59"/>
          <p:cNvSpPr/>
          <p:nvPr/>
        </p:nvSpPr>
        <p:spPr>
          <a:xfrm rot="1315081">
            <a:off x="8807613" y="2429995"/>
            <a:ext cx="1118937" cy="38961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7" name="Curved Down Arrow 76"/>
          <p:cNvSpPr/>
          <p:nvPr/>
        </p:nvSpPr>
        <p:spPr>
          <a:xfrm rot="10800000">
            <a:off x="4669921" y="6112042"/>
            <a:ext cx="2279165" cy="55344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Curved Down Arrow 12"/>
          <p:cNvSpPr/>
          <p:nvPr/>
        </p:nvSpPr>
        <p:spPr>
          <a:xfrm rot="18826027">
            <a:off x="1178243" y="2279160"/>
            <a:ext cx="1097142" cy="45696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8" name="Curved Down Arrow 77"/>
          <p:cNvSpPr/>
          <p:nvPr/>
        </p:nvSpPr>
        <p:spPr>
          <a:xfrm rot="14013588">
            <a:off x="1285289" y="4467375"/>
            <a:ext cx="883049" cy="36933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9" name="Curved Down Arrow 78"/>
          <p:cNvSpPr/>
          <p:nvPr/>
        </p:nvSpPr>
        <p:spPr>
          <a:xfrm rot="20426063">
            <a:off x="3615558" y="858926"/>
            <a:ext cx="1097142" cy="45696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0" name="Curved Down Arrow 79"/>
          <p:cNvSpPr/>
          <p:nvPr/>
        </p:nvSpPr>
        <p:spPr>
          <a:xfrm rot="8695197">
            <a:off x="9184037" y="4503365"/>
            <a:ext cx="1075119" cy="40068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0124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0e30a85-c05c-4e06-8315-53d905ee1eed">
      <Terms xmlns="http://schemas.microsoft.com/office/infopath/2007/PartnerControls"/>
    </lcf76f155ced4ddcb4097134ff3c332f>
    <TaxCatchAll xmlns="bdd55185-8fc5-4dee-9784-3837121dcfb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0C3C69325F339458A19F5139027A622" ma:contentTypeVersion="13" ma:contentTypeDescription="Create a new document." ma:contentTypeScope="" ma:versionID="220c8195747f3d89b1159a842edf6b80">
  <xsd:schema xmlns:xsd="http://www.w3.org/2001/XMLSchema" xmlns:xs="http://www.w3.org/2001/XMLSchema" xmlns:p="http://schemas.microsoft.com/office/2006/metadata/properties" xmlns:ns2="60e30a85-c05c-4e06-8315-53d905ee1eed" xmlns:ns3="bdd55185-8fc5-4dee-9784-3837121dcfb8" targetNamespace="http://schemas.microsoft.com/office/2006/metadata/properties" ma:root="true" ma:fieldsID="725be58d831216a8d4b0f56b7f48a3d0" ns2:_="" ns3:_="">
    <xsd:import namespace="60e30a85-c05c-4e06-8315-53d905ee1eed"/>
    <xsd:import namespace="bdd55185-8fc5-4dee-9784-3837121dcfb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e30a85-c05c-4e06-8315-53d905ee1e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3e417ed9-6e09-4aae-adde-8c88d76406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d55185-8fc5-4dee-9784-3837121dcfb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7306bedf-660d-4ca7-a194-276c64ce5028}" ma:internalName="TaxCatchAll" ma:showField="CatchAllData" ma:web="bdd55185-8fc5-4dee-9784-3837121dcfb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4D43F28-D556-47E2-B2E2-BAB41AA0A12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2214FBE-54CE-4C1A-86E7-FCDED9D94218}">
  <ds:schemaRefs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purl.org/dc/terms/"/>
    <ds:schemaRef ds:uri="http://purl.org/dc/elements/1.1/"/>
    <ds:schemaRef ds:uri="http://purl.org/dc/dcmitype/"/>
    <ds:schemaRef ds:uri="60e30a85-c05c-4e06-8315-53d905ee1eed"/>
    <ds:schemaRef ds:uri="bdd55185-8fc5-4dee-9784-3837121dcfb8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B177E9E0-EC04-45A4-A428-E92C755B2C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0e30a85-c05c-4e06-8315-53d905ee1eed"/>
    <ds:schemaRef ds:uri="bdd55185-8fc5-4dee-9784-3837121dcfb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83</Words>
  <Application>Microsoft Office PowerPoint</Application>
  <PresentationFormat>Widescreen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Letter-join Plus 40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Eleanor Day</dc:creator>
  <cp:lastModifiedBy>Lillie Moult-Wood (Children First Learning Partnership)</cp:lastModifiedBy>
  <cp:revision>2</cp:revision>
  <dcterms:created xsi:type="dcterms:W3CDTF">2022-06-14T19:12:15Z</dcterms:created>
  <dcterms:modified xsi:type="dcterms:W3CDTF">2026-06-19T10:53:07Z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0x01010020C3C69325F339458A19F5139027A622</vt:lpwstr>
  </property>
  <property fmtid="{D5CDD505-2E9C-101B-9397-08002B2CF9AE}" pid="3" name="MediaServiceImageTags">
    <vt:lpwstr/>
  </property>
</Properties>
</file>