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4"/>
  </p:sldMasterIdLst>
  <p:notesMasterIdLst>
    <p:notesMasterId r:id="rId22"/>
  </p:notesMasterIdLst>
  <p:sldIdLst>
    <p:sldId id="272" r:id="rId5"/>
    <p:sldId id="257" r:id="rId6"/>
    <p:sldId id="277" r:id="rId7"/>
    <p:sldId id="268" r:id="rId8"/>
    <p:sldId id="269" r:id="rId9"/>
    <p:sldId id="260" r:id="rId10"/>
    <p:sldId id="261" r:id="rId11"/>
    <p:sldId id="278" r:id="rId12"/>
    <p:sldId id="262" r:id="rId13"/>
    <p:sldId id="270" r:id="rId14"/>
    <p:sldId id="271" r:id="rId15"/>
    <p:sldId id="281" r:id="rId16"/>
    <p:sldId id="282" r:id="rId17"/>
    <p:sldId id="283" r:id="rId18"/>
    <p:sldId id="280" r:id="rId19"/>
    <p:sldId id="276" r:id="rId20"/>
    <p:sldId id="275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3" autoAdjust="0"/>
    <p:restoredTop sz="78686" autoAdjust="0"/>
  </p:normalViewPr>
  <p:slideViewPr>
    <p:cSldViewPr>
      <p:cViewPr varScale="1">
        <p:scale>
          <a:sx n="51" d="100"/>
          <a:sy n="51" d="100"/>
        </p:scale>
        <p:origin x="11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34198C-3715-2D3E-6986-88DA7A7A8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BB5E7-3D02-1DA4-19DD-82C662790E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AEF92D-E7A4-48A2-843C-7F45F3B93039}" type="datetimeFigureOut">
              <a:rPr lang="en-GB"/>
              <a:pPr>
                <a:defRPr/>
              </a:pPr>
              <a:t>29/01/2025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97A88E-DDA5-A458-7F4D-FC2782913C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1F0580-BA33-B491-70A3-BD184C72B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7DB8-BFE0-AC20-35A7-68559A3DD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7A284-8EC3-CD3F-73B1-3DD89B3D4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94BD141-4301-440E-BAE0-89DAD83FF7B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EAD0691-793B-FC7D-B35D-06ECC562A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B187B9A-2211-530A-EE44-D98054B4B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60D3DF2-EE10-CD13-E488-BB45A2832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703EFB1-B805-4D68-B31D-003FCCF9D23C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2C58576-686D-6E03-FBB6-CCAE71EAD8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E83472D-7EEB-CF88-0939-D8B39FC946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8687936-E2F9-94BC-C2C2-83FAEDCD6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33E4614-1A14-41A8-8B16-A0238A37A7B9}" type="slidenum">
              <a:rPr lang="en-GB" altLang="en-US" sz="120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6643977-70B2-6E24-81E3-5706D1EE0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C5CB417-CF5D-3ED0-1888-05CB97CD1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Each sound has a picture representative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AFB5698-8432-3E65-7E39-A6698EDB5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138CE3B-199F-4FCA-B975-841D82CE7C32}" type="slidenum">
              <a:rPr lang="en-GB" altLang="en-US" sz="1200"/>
              <a:pPr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>
            <a:extLst>
              <a:ext uri="{FF2B5EF4-FFF2-40B4-BE49-F238E27FC236}">
                <a16:creationId xmlns:a16="http://schemas.microsoft.com/office/drawing/2014/main" id="{BF14DF95-2849-D340-1EDE-F2D00B8B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47AFE4-9D77-16A3-1D3D-03EA9AF85759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00E7BF-16AC-6CBE-1399-9B0A5CE3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74998D-AA77-B076-3FE0-2D1CC356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D224D7-1544-F52B-7CB3-3842AB37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E5D07433-F782-40CE-BE11-F5E5B74AE0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8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E5049-C814-3BA2-774A-8C6BC554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211FC-91F1-3FF5-1FD2-9199687F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2E68DC-65EC-D407-503C-3DEA526C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2553-DE8E-4DA6-8A17-7DBC787ABC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63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A936DB-62D6-9F21-0647-FF1538C70ADE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297A87-88EA-1D67-2432-68BCA6C9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5EE5F5-1DC0-A180-7032-55D94224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DEC23-3655-05E0-46CC-AD8592E1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F44C-EE12-434A-B729-4626E508EC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3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EAABEB-3AD6-E8D1-31D5-B25C86763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15BE3-DA60-4FAB-195F-12B77005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6E0762-96F9-96F1-57BD-36983B36EA24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F8799B-0CC0-0E05-7312-F98AE83BB7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C60F1E-F986-007B-8EF7-2EEE8BC9D4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8A63BD-D40E-AB6E-A59D-907C51A8BE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5FB376D-1A3D-42C8-85D0-E68A5D1F3C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12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A206-AFA8-1784-D7F2-FDD1C43D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2907-7DC8-7E95-B759-4D1DFB76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97FAD-670F-E775-E1A5-682464B2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1E3D5-5EA2-4600-90BA-6B6CC4AD53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36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F75FF-CE56-FF03-AE28-0FD432D66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7D28E-75F4-A6D7-B749-4BF756A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FE9444-D1FF-E59E-F45E-6C0F3E0BB482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9F407B-B01A-2615-4389-582D9F2C01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10AD98-27D9-DA6B-C635-520F24E9E3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869C5E-23DB-C55D-447C-F56E648CDD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FEED49-A789-4B4C-9674-8B94475B11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99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84EDB-8888-8092-60D9-EC71F7DE08DE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F972EC-9791-4E27-CFC9-00F5E167ED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CF414-DA15-67AB-3C1B-E65836D900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30C67B-899E-74B1-33DE-B3C79126C0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43623FA-5157-4716-A873-36E61CC6FD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08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CA9F1-6A10-65CA-8514-895A5F12F527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0BF576-D388-F179-4622-0B4F6AD4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96F497-405B-CA9D-56A6-D5AEF5DF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C30005-B4B9-69A6-FDCD-CDF18C2E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BF419-0B9A-4A4F-9CBF-3E2C87F319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20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0BE263-0D55-A4A6-9C67-2B1887424584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FB7F74-7ABA-A750-7A01-CEDE621C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385611-135E-B4B0-6F2C-E579EDA6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1D63C2-E7E0-5F85-CF6A-06F6C8EF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7461-48FB-4348-9418-79560A4672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9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627AFB-A53D-2701-0692-71BD1B8B49F9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70C36A-38FF-A347-4EEE-3BE92522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7645CD-865A-2314-D648-B1198865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BB8CD1-FBD2-0B1A-1E11-3EDBDE34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ADD3-2E63-4D15-B986-670DAE6E34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98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19CF4B-54F1-4DD8-A6C8-1F2D303972BB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65B1E6-8346-E220-A1DA-A39563BE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609D47-2EC7-EAF6-8CF3-D66E077B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BC1E5-04E7-94F9-3BD4-F31DF81E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FAEDE-FE10-44DC-ABE5-E8A2173885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47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CAB26-B3E4-22B6-346C-F569B560489E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ADA4C9-C43E-2789-A02E-E232FD60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4C880A7-22D2-28D7-7343-B853E037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59D4A9-596B-621F-D7E6-3CDBC6A9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3D8A-BBFA-4E2D-9279-A659B9C40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12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321142-1AEE-6BD2-62C7-CC1E2C87AC30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C854982-EE55-4669-8068-B6AA8A55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C0C5B62D-7418-603C-947B-8326C2DC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47319D2-71D8-082F-CB22-01F1ADD4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4441F-BD41-455F-8A30-9DED7A90CE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1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6E2F91-0856-8E14-124F-7966848A1F78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060F674-BA93-A055-5FCB-80001D21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E46369-2341-FDCF-7680-6D52F014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032E8A0-D889-7E43-F750-929D678F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1A26-8027-4D83-8C6E-A292976DFD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5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C9B420-0C76-7947-9883-577A1A6D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E32984-76B0-A2B5-DD16-289475D5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6A012F-402A-0C1A-2183-37E67F98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10458-F665-4D54-8F95-147435E3F0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61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3B7DA7-F17F-1E1D-12D2-431E77E0BA20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40F5DE9-1203-412E-923D-898FCB74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4C4993-7F59-6315-B7ED-03B2E085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853AB87-5AA2-04C3-41F8-C8E30D7B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7660-F518-4222-A373-92A77CBA84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35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4B82FB-3DD0-77FB-89B9-A73358C8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F4DA-A65F-A4B7-AE55-83C9FC3C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63AE-34E3-9888-E991-8696C693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2FFBC-8132-4C9D-A4FE-91D9BB45C6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54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>
            <a:extLst>
              <a:ext uri="{FF2B5EF4-FFF2-40B4-BE49-F238E27FC236}">
                <a16:creationId xmlns:a16="http://schemas.microsoft.com/office/drawing/2014/main" id="{FACDA026-9EB6-B8F1-EDEB-47341D2809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5A6A10-10A5-2438-7BAE-4CAEFE8F25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13950E2-31DC-B730-AD54-2089C79C77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C5A4-EE3B-C6C7-3586-A35F1D74A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711C-EB92-764C-D0F7-8DFC9EA26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8616-27C4-38C6-DEBA-E946AA770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fld id="{316C3C12-2416-4060-9303-7129697890B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06" r:id="rId7"/>
    <p:sldLayoutId id="2147484116" r:id="rId8"/>
    <p:sldLayoutId id="2147484107" r:id="rId9"/>
    <p:sldLayoutId id="2147484108" r:id="rId10"/>
    <p:sldLayoutId id="2147484117" r:id="rId11"/>
    <p:sldLayoutId id="2147484118" r:id="rId12"/>
    <p:sldLayoutId id="2147484109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imgres?q=i+love+school+clipart&amp;hl=en&amp;qscrl=1&amp;nord=1&amp;rlz=1T4SNYK_en-GBGB313GB313&amp;biw=1280&amp;bih=685&amp;tbm=isch&amp;tbnid=ApjhQEN0RFTl-M:&amp;imgrefurl=http://www.clipsahoy.com/webgraphics4/as5709.htm&amp;docid=W39Jd-1ScFCOCM&amp;imgurl=http://www.clipsahoy.com/clipart3/as5709.gif&amp;w=250&amp;h=181&amp;ei=9el9T5W_F8el8QPav8zYDQ&amp;zoom=1&amp;iact=hc&amp;vpx=461&amp;vpy=178&amp;dur=531&amp;hovh=144&amp;hovw=200&amp;tx=87&amp;ty=64&amp;sig=117638893342511017181&amp;page=1&amp;tbnh=144&amp;tbnw=200&amp;start=0&amp;ndsp=17&amp;ved=1t:429,r:1,s:0,i:6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nkl.co.uk/" TargetMode="External"/><Relationship Id="rId3" Type="http://schemas.openxmlformats.org/officeDocument/2006/relationships/hyperlink" Target="http://www.ictgames.com/literacy.html" TargetMode="External"/><Relationship Id="rId7" Type="http://schemas.openxmlformats.org/officeDocument/2006/relationships/hyperlink" Target="http://www.sparklebox.co.uk/" TargetMode="External"/><Relationship Id="rId2" Type="http://schemas.openxmlformats.org/officeDocument/2006/relationships/hyperlink" Target="http://www.bbc.co.uk/schools/wordsandpictures/phoni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rstschoolyears.com/" TargetMode="External"/><Relationship Id="rId5" Type="http://schemas.openxmlformats.org/officeDocument/2006/relationships/hyperlink" Target="http://www.free-phonics-worksheets.com/" TargetMode="External"/><Relationship Id="rId4" Type="http://schemas.openxmlformats.org/officeDocument/2006/relationships/hyperlink" Target="http://www.phonicsplay.co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6A393-3C8A-42A7-258A-88A196E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557338"/>
            <a:ext cx="7634287" cy="13033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GB" sz="96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en-GB" sz="9600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en-GB" sz="96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8000" dirty="0">
                <a:solidFill>
                  <a:srgbClr val="0070C0"/>
                </a:solidFill>
                <a:latin typeface="Twinkl" panose="02000000000000000000" pitchFamily="2" charset="0"/>
              </a:rPr>
              <a:t>Year 1 </a:t>
            </a:r>
            <a:br>
              <a:rPr lang="en-GB" sz="8000" dirty="0">
                <a:solidFill>
                  <a:srgbClr val="0070C0"/>
                </a:solidFill>
                <a:latin typeface="Twinkl" panose="02000000000000000000" pitchFamily="2" charset="0"/>
              </a:rPr>
            </a:br>
            <a:r>
              <a:rPr lang="en-GB" sz="8000" dirty="0">
                <a:solidFill>
                  <a:srgbClr val="0070C0"/>
                </a:solidFill>
                <a:latin typeface="Twinkl" panose="02000000000000000000" pitchFamily="2" charset="0"/>
              </a:rPr>
              <a:t>Phonics Screening</a:t>
            </a:r>
            <a:br>
              <a:rPr lang="en-GB" sz="8000" dirty="0">
                <a:solidFill>
                  <a:srgbClr val="0070C0"/>
                </a:solidFill>
                <a:latin typeface="Twinkl" panose="02000000000000000000" pitchFamily="2" charset="0"/>
              </a:rPr>
            </a:br>
            <a:r>
              <a:rPr lang="en-GB" sz="8000" dirty="0">
                <a:solidFill>
                  <a:srgbClr val="0070C0"/>
                </a:solidFill>
                <a:latin typeface="Twinkl" panose="02000000000000000000" pitchFamily="2" charset="0"/>
              </a:rPr>
              <a:t>Check</a:t>
            </a:r>
            <a:br>
              <a:rPr lang="en-GB" sz="9600" dirty="0">
                <a:solidFill>
                  <a:srgbClr val="FF0000"/>
                </a:solidFill>
                <a:latin typeface="Twinkl" panose="02000000000000000000" pitchFamily="2" charset="0"/>
              </a:rPr>
            </a:br>
            <a:r>
              <a:rPr lang="en-GB" sz="96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GB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CEFB21BD-3469-4517-865F-4832D845B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418">
            <a:off x="5062538" y="850900"/>
            <a:ext cx="38227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96B1871-FEFD-4A45-ED3B-BB899945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41C2C8F0-0634-63D5-56DA-959A05D8B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96975"/>
            <a:ext cx="84296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Twinkl" panose="02000000000000000000" pitchFamily="2" charset="0"/>
              </a:rPr>
              <a:t>The children will be scored against a national standard (</a:t>
            </a:r>
            <a:r>
              <a:rPr lang="en-GB" altLang="en-US" i="1" dirty="0">
                <a:latin typeface="Twinkl" panose="02000000000000000000" pitchFamily="2" charset="0"/>
              </a:rPr>
              <a:t>determined by </a:t>
            </a:r>
            <a:r>
              <a:rPr lang="en-GB" altLang="en-US" i="1" dirty="0" err="1">
                <a:latin typeface="Twinkl" panose="02000000000000000000" pitchFamily="2" charset="0"/>
              </a:rPr>
              <a:t>DfE</a:t>
            </a:r>
            <a:r>
              <a:rPr lang="en-GB" altLang="en-US" dirty="0">
                <a:latin typeface="Twinkl" panose="02000000000000000000" pitchFamily="2" charset="0"/>
              </a:rPr>
              <a:t>) in the past this has been 32  but we will not know this information until after the test.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Twinkl" panose="02000000000000000000" pitchFamily="2" charset="0"/>
              </a:rPr>
              <a:t>We will inform you of the results during the summer term with their summer report.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Twinkl" panose="02000000000000000000" pitchFamily="2" charset="0"/>
              </a:rPr>
              <a:t>If your child’s score falls below the national standard they will be supported and will complete the screening again in year 2.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32E50D3A-5984-D78A-ABEA-590D56AE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E6C462EF-0B00-E96F-0B74-C83543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GB" altLang="en-US">
              <a:solidFill>
                <a:srgbClr val="CC0000"/>
              </a:solidFill>
            </a:endParaRPr>
          </a:p>
          <a:p>
            <a:pPr lvl="1"/>
            <a:endParaRPr lang="en-GB" altLang="en-US"/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78732B3B-3C72-8422-793F-73A6971E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649788"/>
            <a:ext cx="142875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71415" tIns="-85698" rIns="-71415" bIns="-8569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E9C0EFB6-B2DC-9762-AFEF-842D9BE53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63875"/>
            <a:ext cx="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GB" altLang="en-US">
              <a:solidFill>
                <a:srgbClr val="CC0000"/>
              </a:solidFill>
            </a:endParaRPr>
          </a:p>
          <a:p>
            <a:endParaRPr lang="en-GB" altLang="en-US"/>
          </a:p>
        </p:txBody>
      </p:sp>
      <p:sp>
        <p:nvSpPr>
          <p:cNvPr id="28680" name="AutoShape 9" descr="data:image/jpeg;base64,/9j/4AAQSkZJRgABAQAAAQABAAD/2wCEAAkGBhMSEBUUERQVFRITFRgVGBYXGBwfGhodGxgcHhobHBgYHCYeFxkjIxYaIC8hJSkpLCwsFx4xNTAsNSYrLCoBCQoKDgwOGg8PGikkHyQpNCktKSwpLCwsLTQpNS8sKS8sLCwsLCwsLCkpLSwqLCosLCopKSo0LCwpLCwsLSkuNf/AABEIAJAAyAMBIgACEQEDEQH/xAAcAAEAAgMBAQEAAAAAAAAAAAAABQYDBAcCCAH/xABHEAABAwIEAwQHBAUJCQEAAAABAAIDBBEFEiExBkFRBxNhgSIyQlJxkaEjM7HBFCVDYtEIFXJzkqKys/A1VGOCk8LS4fEk/8QAGwEBAAIDAQEAAAAAAAAAAAAAAAECAwQFBgf/xAAyEQACAgAFAgMGBAcAAAAAAAAAAQIRAwQSITFBUQVhcRMikcHR4TKhsfAGFCMzQlKB/9oADAMBAAIRAxEAPwDuKIiAIiIAiIgCIiAIiIAiIgCIiAIteqxGKP7yRjL+84D8Ss0cgcAWkEHYg3B8wgPSIiAIiIAiIgCIiAIiIAiIgCIiAIqtxP2kUVFdr5BJMP2Udi7z5N8yq7HPi+KtBYW0FG+xDt5XsOtwRrqOmXfmqOS4RRzV0t2WjiPj+jojllkzS8oo/SeTyFh6t/Gy8cIcS1NW6V01G+mibl7syE5nXvf0SBptrtqvfDPAVJRC8bM83tTSelIT1v7PlZWNSr5YSlyzFVVLY2OfI4NYxpc5x2AAuSfAALhnFHa1VVj3NoXmnpAbCUD7WS25BP3bfK/jyFw7esUMeFiJpIdUzMiuOgu438PRAXHwAwNaOQsPILWzOK4JKPLPR+B+H4eanKeN+GNbd2+D1A6aN5khqqhkp3k71xJP7wPrKw8G9otTSZ21VQ57rukaJX3ZI3UuZd33b77G+7hoQLGvMesdXRtkFni/Q8x5rQjjz4k38/35Hpc/4Dl8fDvLpRl07P1+vxOq03adWPNNM1kLo6pz7QkFpYwBxDjLd2Zwyi/o2OawA3Ubj3bRWRufTxwU5qLX71r3FkQPvMc0Xfz3tqNDZUSSrmMMEWZoFMbxyBp7waEWOuQ6He3JYaenDBYXJJJJOpJO5J5lZp5qSlcZWq4r5+nQ4eU/hzGxMX+utMV5q36cmtU4X3z3S1D3yzPN3vc7c/wUlgOPVWGOD6ORxjBzPp3m8bxzsPZd4jX8FrueQUikNyDuLbdCFhjmMRPVZ6XF8IyM4eyUEm9k1z35/wCdT6O4S4oixCkjqYdA8Wc0nVjh6zT4j6ix5qZXIP5PsxAr4r+gyaNw6XeH305eoF19dmLtWfNMSDw5uD6OvgERFJQIiIAiIgCIiAIiICv8Z8Yx4dC2R7HSOkdkYxu7ja+/LZVgU+LYobvccOpCNGt1md8ToW3/AOX4FdEfE11swBsbi42PUdCvaq42Ucbe72Oe8SdntJTYRVNp4QZBEXmR2shLSHE5jtsdBYK08GSB2HUhGg/R4vowD8ls8QNvSTg7GGT/AAFRfZu++E0h/wCC381CSUtiEkpbdiyIiK5kOW/yhKRxw6GVou2GpY53wLXNH1IHmuSEkuLhqLNcPEEG9vFfTXEmBsrKSank9WVhbfofZd8QQD5L5gjpJIJX00wtPTOcwtPtNvuOo2IPS3Vaeaja1I9H4DjqOI8GXWmvVWvnfnVGwNQC3ULLGV+Bg35nyv8AEL3ZcqR9Aw4vl/kERLqhnMLhcr9jNszjoN/ID/6hOqyYdg8uIVTKODd+sr+UcdxmJ/hz0HNZ8ODm9KOXnM1h5TDeNPpwu76HUf5P2GObRT1Dxb9JnJbfm1gsD8Llw8l1NaeD4VHTQRwQi0cTQxo8B16k7k9StxdxKj5VKTk22ERFJAREQBLqh9rmNPpoKVwmkijfVNZKY75iwseSLtFxsNtfkqbwhVUs+M0jKNkrRG2aaR7u8BcMmVo+0JLm3J352UN70XUbi3aO3IiKSgREQBERAaOOj/8ALP8A1Mn+AqF7MT+qKT+q/wC4qcxaZjYX53sYHNcLvcANQeZXNOzztEo6bDYYJHPdMwPvHHG959ckagW1v1VG0pGNtKW51dFSYe0eSU2p8NrZBcDM5gYNT1cVdlZNPgupJ8BUHtO7Mm4iwTQER1sQ9B+wePcf+R5XPIq/IpLJtO0fKUc8jZHQVEboqiPRzHCx+IH1/BZRJY6runaT2dsxKHNHaOsi1ilGl/3HnctP0OvUHg0bnh74ZmmOohcWvYd7jc/BcvMZfR70eD3vg/jDzKWDiv31w/8Ab7/qbDnrHmJXl5A9ZwFupC9Q0UtTUQ0lMftZzbNya3m422FrnyWth4bk0kdrN5yGBhyxMR7Lp18j3hmHTVc4pqNueY6ud7MQ5uc7kBf68yvoHgXgWHDIMkfpyvsZZj6z3fk0XNh49SSs3BvBdPhtOIoG+kbGSQ+tI7qT06DYKfXYwsJYapHzfP5/Ezs9U9kuF0X38wiIspzwiIgCIiAoHalC6WSihZN3DhJNU96AHFvcxa2ad/vVF8AYCW4vJM6pkqSKGItfJa/20jvVtoG2juB++rFxf/tCh6FlWD8MkR/IKM7PRlrZGncUFM3TYiOWdnXwC0niS/mNF7UZtK9nZ0RERbphCIiAKscT4NiE8rRS1jaaDL6YDA55dc6gkbWtzGys6KGrIas543sZgkOarqamofe93PsPkQ4/VW3hrhiGhhEUAOUEnM4guNzfV1hdSyKFFLgqoRW6QXmSUNF3EADck2HzKrXEvGghkFNSxmornjSJuzAfbldsxv8ArTdR8PAUtU4SYtOZ9iKaO7adptzG8hHU2S+xOroiYqOPsPYbOrILjcCQH8Lr9pOPMPkOVlZAXE2A7wAnyNrreouH6aEARQQsA92No/ALxiPDNLUNyzU8Tx+8wfQ2uE94e8SLHgi4IIPMKp8Z9mNHiRD5Q6OdosJojZ1ujtLOHx1HVSnDPCcNA2RlOZMkj8+V7swboBZt9m6eKmlPqWTfJR8G7GsMp814TO5wsXVBzm3gLBoPiBfxW/wp2b0WHSyS0zHZ5Blu92Ysb7jCdm/M6DVSuJY+yGop4HNcXVTntaRawyNzHNc/gpRBqsIiKQEREARFG4zxHTUjc1TMyO4uAT6Rt7rR6TvIJdEN0SSKp4f2p4bM/I2oDT1ka5jT8HPAF/BWmKVrmhzSHNIuCDcEdQRuFCafAUk+Cn8VgnE6LezYKt3he8A+mb6rS4cZkxdtrAPopgR/QqgR/muW/wAXC2I0DveZVx/Nkbx/lqOwt362pST60FaPjaWE/wCvguZK1nV6fU21/ZZ0JERdQ1QiIgCIiAKr8c8QyQMjgpLGtq3d3EPdHtSHwaFaFQsRrmRcQxuqSGMdRlkDjo3OZPSF+RI08wqyexSb2LBwlwnHQw5Qc8z/AEpZnaukdzJJ1t0CnUWjiOO09Pbv5o4ydQHuAJ8iVOyRbZI3kUGOOcP/AN8p/wDqN/ipakrY5W54nte0+00gj5hLQtGZERSSVLjcZKjDpuTKwRk9BLG5v42+atqqvacz9WSv5wuimHxZK0rBV8cTSTvhw6l/Se6t3krnhkbSRfIHEek6xCpdMpdNlxRV3hTi8VZkikjMFVAbSwuNyOjmn2mnqvHaBickVHkhNp6qRlNGejpDYu8hc+StqVWTqVWRdXxLWVtS6HC8jIYCWy1UjczC4exGB61uZ8OXPVm4xxHD5LYjTiamAF6qnafRBNruYTy5jTzVzwHBmUlNHBEPRjaG/E83HxJufNZsUbGYJBN90Y357+7lOb6XVafNldL5vcieI+MYaagNW0iRhaO6sfXLvVH5nmACqpwdwQ2uDcRxP7eacBzIzpGxnsjJ7WnI6a8zquf19a5/D1O03LY66RjSenducB/fPyXe+H6mOSlhfDbunRMLANgMosPLbyVE9b3KReuW/YjZuz3Dnb0cGl9mAb/0bf8ApVnB6ObCcShpWSF9BWZ+7a83dE9rbloPTbwN+o1veL41DSxGWokbGxvM8/ADdx8BqqJglY/F8TZVsa5lDRZ2xFwsZJHCzjbkBp8LDmTa0kk1XJaSSarkzdtT54qKKppR9rSziS+XNlaY3scSNrekN1T+E+0CCrxKhdbu3RySRkOcPSNRDqWjkBIwtt+8zquzYvhjKinlhkF2Sscw/Bwt+d18/cIcL08tZR0eQtqqeeR9Sbm7RC69gdBZ7g23MAnqqzw4uanW6NiMnTR9GoiLMUCIiAIiIAo3HeHaesi7qpjD2bjkQerXDUFSSIGrKU3sppxoKmtDPcFQ7L8Ntlu0PZph8Zzfo4kd70xdIf75I+itCKulFdEexEScIULhY0lNY6fcs/8AFUrHcB/mWVtdQ5m0pc1tVTi5blJt3jQToR9L9Lrpiqfahi7IMMmDtXTN7ljeZc/TbwFz5KJJVZWaVWR+I4rUYlVOpaGUw0sOX9IqWes4uFxHEeRsRc6W/H2ey/JZ1PX1scwN87pM4PxYbArP2R0TI8JgLAAZMz3kc3ZiLnyaB5K5IlatiMdStkZxJRd7RTxu1zwvb55Dr81Bdk1I1mEU5bvIHSOPVznG/wCAHkrbMwFpB2II+aqPZHU58IgGnoZ4/wCy82T/ACJf4l6GLi+IU+I0FY3TPKaSW3tNkByX+Dh9QsnGk7GV+GPmNoRNKM3siQxgRXOw3cs3afCThr3tBLoZIpm2FzdkjTsPNTeLYPBW05inZnieAbHQjoQd2uCVyiGuUvU3pJQ0EuIAGpJNgPiTsuccYcXvr2vocJYZnP8AQlnH3bGnQgPOhJ2J6HS5Uwey6BwDJqismhba0Mk7jHpsLC1wFaqDD4oGCOGNkbG7NY0ADyCNN7BqUtuCpUXZfT/zY2imJdZ3emRpsRIfabfkBpY8lHYR2ZVlJdtLib44T7BiDrfAOcWg+IAXRkTQh7OJRoOyWmdJ3lZLPWSdZnnL/ZbbTwvZXWnp2xtDGNDWNFg1oAAHgBssiKySXBZRS4ComCcLuhx+rnynupIGPabaB8jgJADbU/YAnpm8Ve0UlgiIgCIiAIiIAvL5ANyBy1XpamKYVFURGKdgkjdu13hsfAjqEBtoqTJwfXU1/wCbq093ygqgZGDwbJq9o8NV7MOOS2BfQ045vYHyO8musPqq6vIpqfYsGPcRwUcRkqHhoA0b7TjyDW7uJ2VY4cweatqRiFcwsa0EUtO79m0/tHg/tHfT5KQwXs/ijlE9U91ZVDaWbZvTJH6rLK1JTfIpvdnNMPrZsElfBNFLLhz5C+GWNpcYsxuWOaOQ/ja97CSru1aEty0UNRVTu0axsL2gHkXOc0WbfpdXlFGlrhjS1smYqYuLG94AHlozAbA21A8L3WvhWDw00fd07BHHcuyt2udzqt1FcuEREAREQBERAEREAREQBERAEREAREQBERAEREAREQBERAEREAREQBERAEREAREQBERAEREB/9k=">
            <a:hlinkClick r:id="rId2"/>
            <a:extLst>
              <a:ext uri="{FF2B5EF4-FFF2-40B4-BE49-F238E27FC236}">
                <a16:creationId xmlns:a16="http://schemas.microsoft.com/office/drawing/2014/main" id="{211346AD-5419-DBA3-FF4F-B4348EDF7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97813" y="34036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91C77CC5-9AE0-2B56-CF09-2011F057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1022350"/>
            <a:ext cx="4248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>
                <a:solidFill>
                  <a:srgbClr val="0070C0"/>
                </a:solidFill>
                <a:latin typeface="Twinkl"/>
              </a:rPr>
              <a:t>The Results </a:t>
            </a:r>
            <a:endParaRPr lang="en-GB" altLang="en-US" sz="5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B7F06F2-899E-555F-3D81-317A6E1A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079D4EE4-A14E-BFAB-E71C-C88F0AF6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498475"/>
            <a:ext cx="7200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 dirty="0">
                <a:solidFill>
                  <a:srgbClr val="0070C0"/>
                </a:solidFill>
                <a:latin typeface="Twinkl"/>
              </a:rPr>
              <a:t>How can you help?</a:t>
            </a:r>
          </a:p>
          <a:p>
            <a:r>
              <a:rPr lang="en-GB" altLang="en-US" dirty="0">
                <a:latin typeface="Twinkl"/>
              </a:rPr>
              <a:t>Reading at home and Evidence Me.</a:t>
            </a:r>
            <a:endParaRPr lang="en-GB" altLang="en-US" dirty="0"/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293EF06F-47C3-6050-4C25-DFB2E1EEE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65350"/>
            <a:ext cx="34258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D9824152-369F-581D-03A6-2D7858823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05025"/>
            <a:ext cx="3911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2301EE47-D330-9BB6-3678-03C34D6AB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567AACCE-389E-B626-558C-02059455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836613"/>
            <a:ext cx="72009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>
                <a:solidFill>
                  <a:srgbClr val="0070C0"/>
                </a:solidFill>
                <a:latin typeface="Twinkl"/>
              </a:rPr>
              <a:t>How can you help?</a:t>
            </a:r>
          </a:p>
          <a:p>
            <a:endParaRPr lang="en-GB" altLang="en-US" sz="5400"/>
          </a:p>
          <a:p>
            <a:endParaRPr lang="en-GB" altLang="en-US" sz="5400"/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FB7C4B7-0EE4-4A1E-3533-5B94D49F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724025"/>
            <a:ext cx="32099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934119B-A7E7-1CBE-0A32-D2A9C879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6269B123-DBB3-2823-2873-6B79ADA72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95313"/>
            <a:ext cx="71993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 dirty="0">
                <a:solidFill>
                  <a:srgbClr val="0070C0"/>
                </a:solidFill>
                <a:latin typeface="Twinkl"/>
              </a:rPr>
              <a:t>How can you help?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D1EA7-60A9-4E7A-8980-EE19C66D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1" y="2273116"/>
            <a:ext cx="7589690" cy="19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934119B-A7E7-1CBE-0A32-D2A9C879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6269B123-DBB3-2823-2873-6B79ADA72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95313"/>
            <a:ext cx="71993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 dirty="0">
                <a:solidFill>
                  <a:srgbClr val="0070C0"/>
                </a:solidFill>
                <a:latin typeface="Twinkl"/>
              </a:rPr>
              <a:t>How can you help?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61E0E-4317-4050-B899-6F86C07C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6" y="1844824"/>
            <a:ext cx="7860974" cy="31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5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934119B-A7E7-1CBE-0A32-D2A9C879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6269B123-DBB3-2823-2873-6B79ADA72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95313"/>
            <a:ext cx="71993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 dirty="0">
                <a:solidFill>
                  <a:srgbClr val="0070C0"/>
                </a:solidFill>
                <a:latin typeface="Twinkl"/>
              </a:rPr>
              <a:t>How can you help?</a:t>
            </a:r>
          </a:p>
          <a:p>
            <a:r>
              <a:rPr lang="en-GB" altLang="en-US" dirty="0">
                <a:latin typeface="Twinkl"/>
              </a:rPr>
              <a:t>Home Learning Sheet – School Website.</a:t>
            </a:r>
            <a:endParaRPr lang="en-GB" altLang="en-US" dirty="0"/>
          </a:p>
          <a:p>
            <a:endParaRPr lang="en-GB" altLang="en-US" dirty="0"/>
          </a:p>
        </p:txBody>
      </p:sp>
      <p:pic>
        <p:nvPicPr>
          <p:cNvPr id="31748" name="Picture 1">
            <a:extLst>
              <a:ext uri="{FF2B5EF4-FFF2-40B4-BE49-F238E27FC236}">
                <a16:creationId xmlns:a16="http://schemas.microsoft.com/office/drawing/2014/main" id="{0679F4EF-35CF-FBD8-C936-4DB2902BC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844675"/>
            <a:ext cx="49244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0A3EE88-5B1C-81C5-18DE-265696CFBC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238" y="115888"/>
            <a:ext cx="8640762" cy="6842125"/>
          </a:xfrm>
        </p:spPr>
        <p:txBody>
          <a:bodyPr/>
          <a:lstStyle/>
          <a:p>
            <a:pPr eaLnBrk="1" hangingPunct="1"/>
            <a:r>
              <a:rPr lang="en-GB" altLang="en-US" sz="5400">
                <a:ln>
                  <a:noFill/>
                </a:ln>
                <a:solidFill>
                  <a:srgbClr val="0070C0"/>
                </a:solidFill>
                <a:latin typeface="Twinkl"/>
              </a:rPr>
              <a:t>Phonics Websites</a:t>
            </a:r>
            <a:br>
              <a:rPr lang="en-GB" altLang="en-US" sz="54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000">
                <a:ln>
                  <a:noFill/>
                </a:ln>
                <a:solidFill>
                  <a:schemeClr val="tx1"/>
                </a:solidFill>
                <a:latin typeface="Twinkl"/>
              </a:rPr>
              <a:t> </a:t>
            </a:r>
            <a:br>
              <a:rPr lang="en-GB" altLang="en-US" sz="10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2"/>
              </a:rPr>
              <a:t>www.bbc.co.uk/schools/wordsandpictures/phonics/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mix of very good interactive games and worksheets covering most phonic phases. Recommend Sandcastle quiz for phase 3 and 5.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3"/>
              </a:rPr>
              <a:t>www.ictgames.com/literacy.html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a great selection of games that link well with games in Letters and Sounds.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4"/>
              </a:rPr>
              <a:t>www.phonicsplay.co.uk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a selection of interactive games for all phonic phases – Free resources section.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5"/>
              </a:rPr>
              <a:t>www.free-phonics-worksheets.com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worksheets for- 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- long vowel sounds,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- Phase 3 and 5 sounds.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6"/>
              </a:rPr>
              <a:t>www.firstschoolyears.com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a good selection of resources including worksheets and some interactive games. Covers-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- Phase 3 and 5 sounds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- Phase 6 work such as prefixes and suffixes, plurals and tense worksheets.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- extensive list of long vowel worksheets and games such as hangman.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US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7"/>
              </a:rPr>
              <a:t>www.sparklebox.co.uk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US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  <a:hlinkClick r:id="rId8"/>
              </a:rPr>
              <a:t>www.twinkl.co.uk</a:t>
            </a:r>
            <a:r>
              <a:rPr lang="en-US" altLang="en-US" sz="1200" b="1" u="sng">
                <a:ln>
                  <a:noFill/>
                </a:ln>
                <a:solidFill>
                  <a:schemeClr val="tx1"/>
                </a:solidFill>
                <a:latin typeface="Twinkl"/>
              </a:rPr>
              <a:t> 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US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Has a Letters and Sounds section that covers all the phonic phases and the tricky words.</a:t>
            </a: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b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r>
              <a:rPr lang="en-GB" altLang="en-US" sz="1200">
                <a:ln>
                  <a:noFill/>
                </a:ln>
                <a:solidFill>
                  <a:schemeClr val="tx1"/>
                </a:solidFill>
                <a:latin typeface="Twinkl"/>
              </a:rPr>
              <a:t>Please also see the Phonics section of your class page. </a:t>
            </a:r>
            <a:br>
              <a:rPr lang="en-GB" altLang="en-US" sz="1400">
                <a:ln>
                  <a:noFill/>
                </a:ln>
                <a:solidFill>
                  <a:schemeClr val="tx1"/>
                </a:solidFill>
                <a:latin typeface="Twinkl"/>
              </a:rPr>
            </a:br>
            <a:endParaRPr lang="en-GB" altLang="en-US" sz="1000">
              <a:ln>
                <a:noFill/>
              </a:ln>
              <a:solidFill>
                <a:schemeClr val="tx1"/>
              </a:solidFill>
              <a:latin typeface="Twink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261E-05A7-0113-F33B-AE11FE8B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QUESTIONS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B2D66-9630-238E-3DF0-6B44AEDCDEC8}"/>
              </a:ext>
            </a:extLst>
          </p:cNvPr>
          <p:cNvSpPr txBox="1"/>
          <p:nvPr/>
        </p:nvSpPr>
        <p:spPr>
          <a:xfrm>
            <a:off x="1042988" y="2276475"/>
            <a:ext cx="71294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192F01D2-AD3E-67BE-4EB2-E925690A6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41783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920326E-D0AD-3A17-74C1-3BF7D036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1961A08-B6A3-2420-6A26-90A5EE5F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73238"/>
            <a:ext cx="86455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The children receive a 30 minute Little </a:t>
            </a:r>
            <a:r>
              <a:rPr lang="en-GB" dirty="0" err="1">
                <a:latin typeface="Comic Sans MS" pitchFamily="66" charset="0"/>
              </a:rPr>
              <a:t>Wandle</a:t>
            </a:r>
            <a:r>
              <a:rPr lang="en-GB" dirty="0">
                <a:latin typeface="Comic Sans MS" pitchFamily="66" charset="0"/>
              </a:rPr>
              <a:t> phonics session each day.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 These sessions are repetitive and build upon prior knowledge.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Children are taught to read by breaking down words to find the diagraph or to use the chunking method.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There are around 40 different sounds.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GB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098" name="WordArt 2">
            <a:extLst>
              <a:ext uri="{FF2B5EF4-FFF2-40B4-BE49-F238E27FC236}">
                <a16:creationId xmlns:a16="http://schemas.microsoft.com/office/drawing/2014/main" id="{3E73B06B-3D95-9847-DF8A-BE4879DC11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5529" y="869196"/>
            <a:ext cx="7128792" cy="1035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GB" sz="3600" kern="10" dirty="0">
              <a:ln w="11430"/>
              <a:solidFill>
                <a:srgbClr val="0070C0"/>
              </a:solidFill>
              <a:latin typeface="Twinkl" panose="02000000000000000000" pitchFamily="2" charset="0"/>
            </a:endParaRP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79F3F212-FAC2-71C5-BAF0-8EAD85AAC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073150"/>
            <a:ext cx="6784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6000">
                <a:solidFill>
                  <a:srgbClr val="0070C0"/>
                </a:solidFill>
                <a:latin typeface="Twinkl"/>
              </a:rPr>
              <a:t>What is Phonics?</a:t>
            </a:r>
            <a:endParaRPr lang="en-GB" altLang="en-US" sz="6000"/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4B663841-3EC2-82B1-EC2E-4EA413DF7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85738"/>
            <a:ext cx="14970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38A601F-474E-71F0-D36B-BB6CC0885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C9EBD2E0-F7D6-D76E-3144-F33E3560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73238"/>
            <a:ext cx="8645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6477DEFA-71F5-B047-7D57-B2A3A3E8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2276475"/>
            <a:ext cx="85534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u="sng" dirty="0">
                <a:solidFill>
                  <a:srgbClr val="000000"/>
                </a:solidFill>
                <a:latin typeface="Twinkl"/>
              </a:rPr>
              <a:t>Digraph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- 2 letters making one sound c</a:t>
            </a:r>
            <a:r>
              <a:rPr lang="en-GB" altLang="en-US" dirty="0">
                <a:solidFill>
                  <a:srgbClr val="CC0000"/>
                </a:solidFill>
                <a:latin typeface="Twinkl"/>
              </a:rPr>
              <a:t>ow </a:t>
            </a:r>
            <a:r>
              <a:rPr lang="en-GB" altLang="en-US" dirty="0">
                <a:latin typeface="Twinkl"/>
              </a:rPr>
              <a:t>the children should say this as c-ow and not c-o-w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u="sng" dirty="0">
                <a:solidFill>
                  <a:srgbClr val="000000"/>
                </a:solidFill>
                <a:latin typeface="Twinkl"/>
              </a:rPr>
              <a:t>Trigraphs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- 3 letters making one sound n</a:t>
            </a:r>
            <a:r>
              <a:rPr lang="en-GB" altLang="en-US" dirty="0">
                <a:solidFill>
                  <a:srgbClr val="CC0000"/>
                </a:solidFill>
                <a:latin typeface="Twinkl"/>
              </a:rPr>
              <a:t>igh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t the children should say this as n-</a:t>
            </a:r>
            <a:r>
              <a:rPr lang="en-GB" altLang="en-US" dirty="0" err="1">
                <a:solidFill>
                  <a:srgbClr val="000000"/>
                </a:solidFill>
                <a:latin typeface="Twinkl"/>
              </a:rPr>
              <a:t>igh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-t and not n-</a:t>
            </a:r>
            <a:r>
              <a:rPr lang="en-GB" altLang="en-US" dirty="0" err="1">
                <a:solidFill>
                  <a:srgbClr val="000000"/>
                </a:solidFill>
                <a:latin typeface="Twinkl"/>
              </a:rPr>
              <a:t>i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-g-h-t which does not sound like night.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u="sng" dirty="0">
                <a:solidFill>
                  <a:srgbClr val="000000"/>
                </a:solidFill>
                <a:latin typeface="Twinkl"/>
              </a:rPr>
              <a:t>Split digraphs-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 2 vowels with a consonant in between. Used to be known as the magic e. sp</a:t>
            </a:r>
            <a:r>
              <a:rPr lang="en-GB" altLang="en-US" dirty="0">
                <a:solidFill>
                  <a:srgbClr val="CC0000"/>
                </a:solidFill>
                <a:latin typeface="Twinkl"/>
              </a:rPr>
              <a:t>i</a:t>
            </a:r>
            <a:r>
              <a:rPr lang="en-GB" altLang="en-US" dirty="0">
                <a:solidFill>
                  <a:srgbClr val="000000"/>
                </a:solidFill>
                <a:latin typeface="Twinkl"/>
              </a:rPr>
              <a:t>n</a:t>
            </a:r>
            <a:r>
              <a:rPr lang="en-GB" altLang="en-US" dirty="0">
                <a:solidFill>
                  <a:srgbClr val="CC0000"/>
                </a:solidFill>
                <a:latin typeface="Twinkl"/>
              </a:rPr>
              <a:t>e, </a:t>
            </a:r>
            <a:r>
              <a:rPr lang="en-GB" altLang="en-US" dirty="0">
                <a:latin typeface="Twinkl"/>
              </a:rPr>
              <a:t>h</a:t>
            </a:r>
            <a:r>
              <a:rPr lang="en-GB" altLang="en-US" dirty="0">
                <a:solidFill>
                  <a:srgbClr val="FF0000"/>
                </a:solidFill>
                <a:latin typeface="Twinkl"/>
              </a:rPr>
              <a:t>o</a:t>
            </a:r>
            <a:r>
              <a:rPr lang="en-GB" altLang="en-US" dirty="0">
                <a:latin typeface="Twinkl"/>
              </a:rPr>
              <a:t>m</a:t>
            </a:r>
            <a:r>
              <a:rPr lang="en-GB" altLang="en-US" dirty="0">
                <a:solidFill>
                  <a:srgbClr val="FF0000"/>
                </a:solidFill>
                <a:latin typeface="Twinkl"/>
              </a:rPr>
              <a:t>e,  </a:t>
            </a:r>
            <a:r>
              <a:rPr lang="en-GB" altLang="en-US" dirty="0">
                <a:latin typeface="Twinkl"/>
              </a:rPr>
              <a:t>c</a:t>
            </a:r>
            <a:r>
              <a:rPr lang="en-GB" altLang="en-US" dirty="0">
                <a:solidFill>
                  <a:srgbClr val="FF0000"/>
                </a:solidFill>
                <a:latin typeface="Twinkl"/>
              </a:rPr>
              <a:t>u</a:t>
            </a:r>
            <a:r>
              <a:rPr lang="en-GB" altLang="en-US" dirty="0">
                <a:latin typeface="Twinkl"/>
              </a:rPr>
              <a:t>b</a:t>
            </a:r>
            <a:r>
              <a:rPr lang="en-GB" altLang="en-US" dirty="0">
                <a:solidFill>
                  <a:srgbClr val="FF0000"/>
                </a:solidFill>
                <a:latin typeface="Twinkl"/>
              </a:rPr>
              <a:t>e.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5735440-2351-E7CF-9A72-91EDB95C2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073150"/>
            <a:ext cx="6784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6000">
                <a:solidFill>
                  <a:srgbClr val="0070C0"/>
                </a:solidFill>
                <a:latin typeface="Twinkl"/>
              </a:rPr>
              <a:t>What is Phonics?</a:t>
            </a:r>
            <a:endParaRPr lang="en-GB" altLang="en-US" sz="6000"/>
          </a:p>
        </p:txBody>
      </p:sp>
      <p:pic>
        <p:nvPicPr>
          <p:cNvPr id="19462" name="Picture 5">
            <a:extLst>
              <a:ext uri="{FF2B5EF4-FFF2-40B4-BE49-F238E27FC236}">
                <a16:creationId xmlns:a16="http://schemas.microsoft.com/office/drawing/2014/main" id="{191C7089-0BF1-0FE6-B017-C247C15E3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85738"/>
            <a:ext cx="14970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BAAADB2-4DD0-5DDD-1160-6DE09039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E38DAC8F-6CE3-0C51-7055-A4513344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908050"/>
            <a:ext cx="79184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EB3CCC4E-988C-F3D8-9BD6-AC933B2B6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16563"/>
            <a:ext cx="863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0DB0766B-10D2-46FF-7B3D-35A28A32D3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5596" y="404664"/>
            <a:ext cx="7272807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GB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08562F8-B898-309A-9CD8-5B1001292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CB3ADCE-0923-8FF4-DB0C-DE972828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459038"/>
            <a:ext cx="8572500" cy="35798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Every Year 1 child in the country will be taking the statutory phonics screening check w/c 9</a:t>
            </a:r>
            <a:r>
              <a:rPr lang="en-GB" sz="2000" baseline="30000" dirty="0">
                <a:latin typeface="Comic Sans MS" pitchFamily="66" charset="0"/>
              </a:rPr>
              <a:t>th</a:t>
            </a:r>
            <a:r>
              <a:rPr lang="en-GB" sz="2000" dirty="0">
                <a:latin typeface="Comic Sans MS" pitchFamily="66" charset="0"/>
              </a:rPr>
              <a:t> June 2025.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The check is very similar to tasks the children already complete during phonics lessons and it will be done with the phonics teacher.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The focus of the check is to check that children are reading at age related expectations.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omic Sans MS" pitchFamily="66" charset="0"/>
              </a:rPr>
              <a:t>The check will ensure children are ready for year 2 and identify any gaps.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</a:t>
            </a:r>
            <a:endParaRPr lang="en-GB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BE20D441-0479-8C0D-5593-6ADFF666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212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58" name="Rectangle 7">
            <a:extLst>
              <a:ext uri="{FF2B5EF4-FFF2-40B4-BE49-F238E27FC236}">
                <a16:creationId xmlns:a16="http://schemas.microsoft.com/office/drawing/2014/main" id="{9C89ED48-A20A-8581-048E-BAE51205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2129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GB" altLang="en-US">
              <a:solidFill>
                <a:srgbClr val="CC0000"/>
              </a:solidFill>
            </a:endParaRPr>
          </a:p>
          <a:p>
            <a:pPr lvl="1"/>
            <a:endParaRPr lang="en-GB" altLang="en-US"/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05067D99-7205-DE8B-F644-ABEABCC1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4213225"/>
            <a:ext cx="2014537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71415" tIns="-85698" rIns="-71415" bIns="-8569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60" name="Rectangle 11">
            <a:extLst>
              <a:ext uri="{FF2B5EF4-FFF2-40B4-BE49-F238E27FC236}">
                <a16:creationId xmlns:a16="http://schemas.microsoft.com/office/drawing/2014/main" id="{2F85C9CA-54AE-860F-A4BF-66773962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259013"/>
            <a:ext cx="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GB" altLang="en-US">
              <a:solidFill>
                <a:srgbClr val="CC0000"/>
              </a:solidFill>
            </a:endParaRPr>
          </a:p>
          <a:p>
            <a:endParaRPr lang="en-GB" altLang="en-US"/>
          </a:p>
        </p:txBody>
      </p:sp>
      <p:sp>
        <p:nvSpPr>
          <p:cNvPr id="23561" name="Rectangle 12">
            <a:extLst>
              <a:ext uri="{FF2B5EF4-FFF2-40B4-BE49-F238E27FC236}">
                <a16:creationId xmlns:a16="http://schemas.microsoft.com/office/drawing/2014/main" id="{34D67B29-4A9D-A545-89CB-A9B9AEDA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3562" name="Rectangle 13">
            <a:extLst>
              <a:ext uri="{FF2B5EF4-FFF2-40B4-BE49-F238E27FC236}">
                <a16:creationId xmlns:a16="http://schemas.microsoft.com/office/drawing/2014/main" id="{3FBE2CA6-76F8-CC2A-7850-37D236EE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4082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GB" altLang="en-US">
              <a:solidFill>
                <a:srgbClr val="CC0000"/>
              </a:solidFill>
            </a:endParaRPr>
          </a:p>
          <a:p>
            <a:pPr lvl="1"/>
            <a:endParaRPr lang="en-GB" altLang="en-US"/>
          </a:p>
        </p:txBody>
      </p:sp>
      <p:sp>
        <p:nvSpPr>
          <p:cNvPr id="23563" name="Rectangle 10">
            <a:extLst>
              <a:ext uri="{FF2B5EF4-FFF2-40B4-BE49-F238E27FC236}">
                <a16:creationId xmlns:a16="http://schemas.microsoft.com/office/drawing/2014/main" id="{8E264F9B-6CFE-AF5E-CEB8-A44563D73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073150"/>
            <a:ext cx="6784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6000">
                <a:solidFill>
                  <a:srgbClr val="0070C0"/>
                </a:solidFill>
                <a:latin typeface="Twinkl"/>
              </a:rPr>
              <a:t>Why Year One?</a:t>
            </a:r>
            <a:endParaRPr lang="en-GB" altLang="en-US"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3B490DF-79B1-6690-FD41-285A7574B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C480137-6DD8-E6DB-4044-035BB1D0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916113"/>
            <a:ext cx="85725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 check will take around 10 minutes to complete 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They will be asked to ‘sound out’ a word and blend 	the sounds together. e.g. d-o-g – dog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 The children DO NOT need to be able to blend these words fluently.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 check will consist of 40 words and non-words;  </a:t>
            </a:r>
            <a:endParaRPr lang="en-GB" altLang="en-US" dirty="0">
              <a:solidFill>
                <a:srgbClr val="CC0000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Children will be told if the word is a real or ‘alien’ 	word, with a corresponding alien image.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	</a:t>
            </a:r>
            <a:endParaRPr lang="en-GB" altLang="en-US" dirty="0">
              <a:solidFill>
                <a:srgbClr val="CC0000"/>
              </a:solidFill>
            </a:endParaRP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58E4C976-1CA8-E516-712D-0C6D298D7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212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E4059A61-1878-6676-7C40-B80753BC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214563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GB" altLang="en-US">
              <a:solidFill>
                <a:srgbClr val="CC0000"/>
              </a:solidFill>
            </a:endParaRPr>
          </a:p>
          <a:p>
            <a:pPr lvl="1"/>
            <a:endParaRPr lang="en-GB" altLang="en-US"/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6DBD61B3-D6ED-94E2-1B53-B0856E84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4213225"/>
            <a:ext cx="2014537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71415" tIns="-85698" rIns="-71415" bIns="-8569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583" name="Rectangle 11">
            <a:extLst>
              <a:ext uri="{FF2B5EF4-FFF2-40B4-BE49-F238E27FC236}">
                <a16:creationId xmlns:a16="http://schemas.microsoft.com/office/drawing/2014/main" id="{ECF3C3F9-4CAD-EF9F-671F-2F6D5527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259013"/>
            <a:ext cx="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GB" altLang="en-US">
              <a:solidFill>
                <a:srgbClr val="CC0000"/>
              </a:solidFill>
            </a:endParaRPr>
          </a:p>
          <a:p>
            <a:endParaRPr lang="en-GB" altLang="en-US"/>
          </a:p>
        </p:txBody>
      </p:sp>
      <p:sp>
        <p:nvSpPr>
          <p:cNvPr id="24584" name="Rectangle 12">
            <a:extLst>
              <a:ext uri="{FF2B5EF4-FFF2-40B4-BE49-F238E27FC236}">
                <a16:creationId xmlns:a16="http://schemas.microsoft.com/office/drawing/2014/main" id="{9B13FF03-39D7-ECFB-F530-B819BB97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408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585" name="Rectangle 13">
            <a:extLst>
              <a:ext uri="{FF2B5EF4-FFF2-40B4-BE49-F238E27FC236}">
                <a16:creationId xmlns:a16="http://schemas.microsoft.com/office/drawing/2014/main" id="{C06E01A7-4D90-A1E4-8189-26AFB91F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4082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GB" altLang="en-US">
              <a:solidFill>
                <a:srgbClr val="CC0000"/>
              </a:solidFill>
            </a:endParaRPr>
          </a:p>
          <a:p>
            <a:pPr lvl="1"/>
            <a:endParaRPr lang="en-GB" altLang="en-US"/>
          </a:p>
        </p:txBody>
      </p:sp>
      <p:sp>
        <p:nvSpPr>
          <p:cNvPr id="24586" name="Rectangle 11">
            <a:extLst>
              <a:ext uri="{FF2B5EF4-FFF2-40B4-BE49-F238E27FC236}">
                <a16:creationId xmlns:a16="http://schemas.microsoft.com/office/drawing/2014/main" id="{876957B9-8E5F-8145-C390-1E4B9FD0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882650"/>
            <a:ext cx="7037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4500">
                <a:solidFill>
                  <a:srgbClr val="0070C0"/>
                </a:solidFill>
                <a:latin typeface="Twinkl"/>
              </a:rPr>
              <a:t>What will the children do?</a:t>
            </a:r>
            <a:endParaRPr lang="en-GB" altLang="en-US" sz="4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C7BFCA13-BBA2-D278-9995-741D7A2E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10CC4032-05E2-9656-3F83-E171BA2C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50" y="1331874"/>
            <a:ext cx="35004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D28C3243-8D70-D5E9-326B-A36F7B26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0" y="1309687"/>
            <a:ext cx="3429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>
            <a:extLst>
              <a:ext uri="{FF2B5EF4-FFF2-40B4-BE49-F238E27FC236}">
                <a16:creationId xmlns:a16="http://schemas.microsoft.com/office/drawing/2014/main" id="{C6DBF4EB-AD5C-9DAC-03DB-2D016B638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636991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4000" dirty="0">
                <a:solidFill>
                  <a:srgbClr val="0070C0"/>
                </a:solidFill>
                <a:latin typeface="Twinkl"/>
              </a:rPr>
              <a:t>Examples of words – Section One </a:t>
            </a:r>
            <a:endParaRPr lang="en-GB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3695929-9237-10B1-8A21-216B21245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3EF49FB-84D8-0083-A608-437A0E37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3" t="28691" r="41434" b="29805"/>
          <a:stretch>
            <a:fillRect/>
          </a:stretch>
        </p:blipFill>
        <p:spPr bwMode="auto">
          <a:xfrm>
            <a:off x="623888" y="1631950"/>
            <a:ext cx="308451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50C768EF-8ABD-4FB4-88F1-B859EF0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4" t="7745" r="40625" b="50000"/>
          <a:stretch>
            <a:fillRect/>
          </a:stretch>
        </p:blipFill>
        <p:spPr bwMode="auto">
          <a:xfrm>
            <a:off x="4567238" y="1631950"/>
            <a:ext cx="310991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>
            <a:extLst>
              <a:ext uri="{FF2B5EF4-FFF2-40B4-BE49-F238E27FC236}">
                <a16:creationId xmlns:a16="http://schemas.microsoft.com/office/drawing/2014/main" id="{CEBE9863-6A7A-1B46-E553-DF38D12F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58825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4000">
                <a:solidFill>
                  <a:srgbClr val="0070C0"/>
                </a:solidFill>
                <a:latin typeface="Twinkl"/>
              </a:rPr>
              <a:t>Examples of words – Section Two</a:t>
            </a:r>
            <a:endParaRPr lang="en-GB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AF434C60-938A-629F-6DCE-EF52E2616F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38" y="188640"/>
            <a:ext cx="8956462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GB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9476545-EE21-E283-ADF1-2F870370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029BCDB3-32C7-2194-477C-2C583EF57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2265363"/>
            <a:ext cx="85725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winkl"/>
              </a:rPr>
              <a:t>The screening will take place during the week commencing </a:t>
            </a:r>
            <a:r>
              <a:rPr lang="en-GB" altLang="en-US" sz="2000" b="1" dirty="0">
                <a:latin typeface="Twinkl"/>
              </a:rPr>
              <a:t>9</a:t>
            </a:r>
            <a:r>
              <a:rPr lang="en-GB" altLang="en-US" sz="2000" b="1" baseline="30000" dirty="0">
                <a:latin typeface="Twinkl"/>
              </a:rPr>
              <a:t>th</a:t>
            </a:r>
            <a:r>
              <a:rPr lang="en-GB" altLang="en-US" sz="2000" b="1" dirty="0">
                <a:latin typeface="Twinkl"/>
              </a:rPr>
              <a:t> June 2024</a:t>
            </a:r>
            <a:r>
              <a:rPr lang="en-GB" altLang="en-US" sz="2000" dirty="0">
                <a:latin typeface="Twinkl"/>
              </a:rPr>
              <a:t>.</a:t>
            </a:r>
            <a:r>
              <a:rPr lang="en-GB" altLang="en-US" sz="2000" dirty="0">
                <a:solidFill>
                  <a:srgbClr val="CC0000"/>
                </a:solidFill>
                <a:latin typeface="Twinkl"/>
              </a:rPr>
              <a:t> </a:t>
            </a:r>
            <a:r>
              <a:rPr lang="en-GB" altLang="en-US" sz="2000" dirty="0">
                <a:latin typeface="Twinkl"/>
              </a:rPr>
              <a:t>It is very important your child is in school during this week as if they do not sit the test they will have a score of 0.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winkl"/>
              </a:rPr>
              <a:t>Teachers will conduct all of the screening checks with the children. The children will be very familiar with this routine.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winkl"/>
              </a:rPr>
              <a:t>The check has been designed so that children of all abilities will be able to take part.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winkl"/>
              </a:rPr>
              <a:t>The children will complete the check one to one in a quiet area of the school.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winkl"/>
              </a:rPr>
              <a:t>We are not permitted to indicate to the children at the time whether they have read the word correctly.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B5B908AC-1355-33CD-CEE3-67321908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5" y="1781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273" name="Picture 9" descr="https://encrypted-tbn0.google.com/images?q=tbn:ANd9GcTJrhPhFaYbzSZ88iSHWFIGLn-6NTHZdo7vSVnH0GEExI9imEOpYA">
            <a:extLst>
              <a:ext uri="{FF2B5EF4-FFF2-40B4-BE49-F238E27FC236}">
                <a16:creationId xmlns:a16="http://schemas.microsoft.com/office/drawing/2014/main" id="{9F37EB5D-8D53-FE81-CD62-A886E27E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650" y="851868"/>
            <a:ext cx="2105004" cy="140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5" name="Rectangle 6">
            <a:extLst>
              <a:ext uri="{FF2B5EF4-FFF2-40B4-BE49-F238E27FC236}">
                <a16:creationId xmlns:a16="http://schemas.microsoft.com/office/drawing/2014/main" id="{F9B91075-3F0D-F662-7163-A285D051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5882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altLang="en-US" sz="5400">
                <a:solidFill>
                  <a:srgbClr val="0070C0"/>
                </a:solidFill>
                <a:latin typeface="Twinkl"/>
              </a:rPr>
              <a:t>How and When?</a:t>
            </a:r>
            <a:endParaRPr lang="en-GB" altLang="en-US" sz="5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e30a85-c05c-4e06-8315-53d905ee1eed">
      <Terms xmlns="http://schemas.microsoft.com/office/infopath/2007/PartnerControls"/>
    </lcf76f155ced4ddcb4097134ff3c332f>
    <TaxCatchAll xmlns="bdd55185-8fc5-4dee-9784-3837121dcf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C69325F339458A19F5139027A622" ma:contentTypeVersion="15" ma:contentTypeDescription="Create a new document." ma:contentTypeScope="" ma:versionID="7224b88dcd2194feff99c12232f2b00d">
  <xsd:schema xmlns:xsd="http://www.w3.org/2001/XMLSchema" xmlns:xs="http://www.w3.org/2001/XMLSchema" xmlns:p="http://schemas.microsoft.com/office/2006/metadata/properties" xmlns:ns2="60e30a85-c05c-4e06-8315-53d905ee1eed" xmlns:ns3="bdd55185-8fc5-4dee-9784-3837121dcfb8" targetNamespace="http://schemas.microsoft.com/office/2006/metadata/properties" ma:root="true" ma:fieldsID="d53f791d23f0c2de76a341b47afb106f" ns2:_="" ns3:_="">
    <xsd:import namespace="60e30a85-c05c-4e06-8315-53d905ee1eed"/>
    <xsd:import namespace="bdd55185-8fc5-4dee-9784-3837121dc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30a85-c05c-4e06-8315-53d905ee1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e417ed9-6e09-4aae-adde-8c88d7640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55185-8fc5-4dee-9784-3837121dcf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306bedf-660d-4ca7-a194-276c64ce5028}" ma:internalName="TaxCatchAll" ma:showField="CatchAllData" ma:web="bdd55185-8fc5-4dee-9784-3837121dc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CA582-2D56-4668-9B6D-6ECBED837E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8792D-835F-4B68-B094-C3C8EE7A8F03}">
  <ds:schemaRefs>
    <ds:schemaRef ds:uri="http://schemas.microsoft.com/office/2006/metadata/properties"/>
    <ds:schemaRef ds:uri="http://schemas.microsoft.com/office/infopath/2007/PartnerControls"/>
    <ds:schemaRef ds:uri="60e30a85-c05c-4e06-8315-53d905ee1eed"/>
    <ds:schemaRef ds:uri="bdd55185-8fc5-4dee-9784-3837121dcfb8"/>
  </ds:schemaRefs>
</ds:datastoreItem>
</file>

<file path=customXml/itemProps3.xml><?xml version="1.0" encoding="utf-8"?>
<ds:datastoreItem xmlns:ds="http://schemas.openxmlformats.org/officeDocument/2006/customXml" ds:itemID="{7138B2D3-CB5F-47B9-A4BE-81601BFB3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e30a85-c05c-4e06-8315-53d905ee1eed"/>
    <ds:schemaRef ds:uri="bdd55185-8fc5-4dee-9784-3837121dc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511</TotalTime>
  <Words>785</Words>
  <Application>Microsoft Office PowerPoint</Application>
  <PresentationFormat>On-screen Show (4:3)</PresentationFormat>
  <Paragraphs>54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Garamond</vt:lpstr>
      <vt:lpstr>Times New Roman</vt:lpstr>
      <vt:lpstr>Twinkl</vt:lpstr>
      <vt:lpstr>Organic</vt:lpstr>
      <vt:lpstr>   Year 1  Phonics Screening Check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Websites   www.bbc.co.uk/schools/wordsandpictures/phonics/ mix of very good interactive games and worksheets covering most phonic phases. Recommend Sandcastle quiz for phase 3 and 5. www.ictgames.com/literacy.html a great selection of games that link well with games in Letters and Sounds. www.phonicsplay.co.uk a selection of interactive games for all phonic phases – Free resources section. www.free-phonics-worksheets.com worksheets for-  - long vowel sounds, - Phase 3 and 5 sounds. www.firstschoolyears.com a good selection of resources including worksheets and some interactive games. Covers- - Phase 3 and 5 sounds - Phase 6 work such as prefixes and suffixes, plurals and tense worksheets. - extensive list of long vowel worksheets and games such as hangman. www.sparklebox.co.uk www.twinkl.co.uk  Has a Letters and Sounds section that covers all the phonic phases and the tricky words.  Please also see the Phonics section of your class page. 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H. GRAY (Kingsfield First School)</cp:lastModifiedBy>
  <cp:revision>49</cp:revision>
  <cp:lastPrinted>2017-02-27T13:41:51Z</cp:lastPrinted>
  <dcterms:created xsi:type="dcterms:W3CDTF">2012-04-05T19:15:23Z</dcterms:created>
  <dcterms:modified xsi:type="dcterms:W3CDTF">2025-01-29T09:57:06Z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  <property fmtid="{D5CDD505-2E9C-101B-9397-08002B2CF9AE}" pid="4" name="ContentTypeId">
    <vt:lpwstr>0x01010020C3C69325F339458A19F5139027A622</vt:lpwstr>
  </property>
</Properties>
</file>