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73" r:id="rId12"/>
    <p:sldId id="264" r:id="rId13"/>
    <p:sldId id="274" r:id="rId14"/>
    <p:sldId id="266" r:id="rId15"/>
    <p:sldId id="269" r:id="rId16"/>
    <p:sldId id="272" r:id="rId17"/>
    <p:sldId id="270" r:id="rId18"/>
    <p:sldId id="271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757"/>
    <a:srgbClr val="FFB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8" autoAdjust="0"/>
    <p:restoredTop sz="94660"/>
  </p:normalViewPr>
  <p:slideViewPr>
    <p:cSldViewPr>
      <p:cViewPr varScale="1">
        <p:scale>
          <a:sx n="73" d="100"/>
          <a:sy n="73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2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9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1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4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6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52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30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0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2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4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62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9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F80AF-CA95-4F6A-A703-CEC0F1B1BF5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BE5540-7AB1-4B1B-80AC-F1D50ADA0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ing.com/images/search?q=maths+clip+art&amp;id=F80B437FB97273AA43618DC3522B41CBC060C0D0&amp;FORM=IQFRB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ing.com/images/search?q=children+clip+art&amp;id=E5783A80804B8C75353F966FE32316D5B57ABDDD&amp;FORM=IQFRB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learning-to-count/teddy-numbers" TargetMode="External"/><Relationship Id="rId2" Type="http://schemas.openxmlformats.org/officeDocument/2006/relationships/hyperlink" Target="http://www.ictgames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bing.com/images/search?q=internet+clip+art&amp;id=5E53AFA8E61A702CDDE3257268FE271B7FB028DE&amp;FORM=IQFRBA" TargetMode="External"/><Relationship Id="rId4" Type="http://schemas.openxmlformats.org/officeDocument/2006/relationships/hyperlink" Target="http://www.crickweb.co.uk/Early-Year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bing.com/images/search?q=question+mark+clip+art&amp;id=1CBA3C14C08B88B6D0650D8AA9623FAE5B21BB47&amp;FORM=IQFR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1988839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>
                <a:latin typeface="Letter-join Plus 40" pitchFamily="50" charset="0"/>
                <a:ea typeface="+mn-ea"/>
                <a:cs typeface="+mn-cs"/>
              </a:rPr>
              <a:t>Welcome to Year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4544" y="3789040"/>
            <a:ext cx="7560840" cy="2880320"/>
          </a:xfrm>
        </p:spPr>
        <p:txBody>
          <a:bodyPr>
            <a:normAutofit fontScale="92500"/>
          </a:bodyPr>
          <a:lstStyle/>
          <a:p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Terrific Tigers - </a:t>
            </a:r>
            <a:r>
              <a:rPr lang="en-GB" sz="2800" b="1" dirty="0">
                <a:solidFill>
                  <a:schemeClr val="tx1"/>
                </a:solidFill>
                <a:latin typeface="Letterjoin-Air Plus 40" panose="02000805000000020003" pitchFamily="50" charset="0"/>
              </a:rPr>
              <a:t>Mrs </a:t>
            </a:r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Tomlinson</a:t>
            </a:r>
          </a:p>
          <a:p>
            <a:r>
              <a:rPr lang="en-GB" sz="2800" b="1" dirty="0">
                <a:solidFill>
                  <a:schemeClr val="tx1"/>
                </a:solidFill>
                <a:latin typeface="Letterjoin-Air Plus 40" panose="02000805000000020003" pitchFamily="50" charset="0"/>
              </a:rPr>
              <a:t>Teaching Assistant –Mrs </a:t>
            </a:r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Rutter</a:t>
            </a:r>
          </a:p>
          <a:p>
            <a:endParaRPr lang="en-GB" sz="2800" b="1" dirty="0">
              <a:solidFill>
                <a:schemeClr val="tx1"/>
              </a:solidFill>
              <a:latin typeface="Letterjoin-Air Plus 40" panose="02000805000000020003" pitchFamily="50" charset="0"/>
            </a:endParaRPr>
          </a:p>
          <a:p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Charming </a:t>
            </a:r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Cheetahs – Mrs </a:t>
            </a:r>
            <a:r>
              <a:rPr lang="en-GB" sz="2800" b="1" dirty="0" err="1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Gray</a:t>
            </a:r>
            <a:endParaRPr lang="en-GB" sz="2800" b="1" dirty="0" smtClean="0">
              <a:solidFill>
                <a:schemeClr val="tx1"/>
              </a:solidFill>
              <a:latin typeface="Letterjoin-Air Plus 40" panose="02000805000000020003" pitchFamily="50" charset="0"/>
            </a:endParaRPr>
          </a:p>
          <a:p>
            <a:r>
              <a:rPr lang="en-GB" sz="2800" b="1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Teaching Assistant – Mrs </a:t>
            </a:r>
            <a:r>
              <a:rPr lang="en-GB" sz="2800" b="1" dirty="0" err="1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Berrisford</a:t>
            </a:r>
            <a:endParaRPr lang="en-GB" sz="2800" b="1" dirty="0" smtClean="0">
              <a:solidFill>
                <a:schemeClr val="tx1"/>
              </a:solidFill>
              <a:latin typeface="Letterjoin-Air Plus 40" panose="02000805000000020003" pitchFamily="50" charset="0"/>
            </a:endParaRPr>
          </a:p>
          <a:p>
            <a:endParaRPr lang="en-GB" sz="2800" b="1" dirty="0">
              <a:solidFill>
                <a:schemeClr val="tx1"/>
              </a:solidFill>
              <a:latin typeface="Letterjoin-Air Plus 40" panose="02000805000000020003" pitchFamily="50" charset="0"/>
            </a:endParaRPr>
          </a:p>
        </p:txBody>
      </p:sp>
      <p:pic>
        <p:nvPicPr>
          <p:cNvPr id="1026" name="Picture 2" descr="Kingsfield First School | Biddulph | Staffordshir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74364"/>
            <a:ext cx="90868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40" panose="02000505000000020003" pitchFamily="50" charset="0"/>
              </a:rPr>
              <a:t>Handwriting</a:t>
            </a:r>
            <a:endParaRPr lang="en-GB" dirty="0">
              <a:latin typeface="Letter-join Plus 40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2800" dirty="0">
                <a:solidFill>
                  <a:srgbClr val="9900CC"/>
                </a:solidFill>
                <a:latin typeface="Letterjoin-Air Plus 40" panose="02000805000000020003" pitchFamily="50" charset="0"/>
              </a:rPr>
              <a:t>All lower case letters start from the line and swoosh in!</a:t>
            </a:r>
          </a:p>
          <a:p>
            <a:r>
              <a:rPr lang="en-GB" altLang="en-US" sz="2800" dirty="0">
                <a:solidFill>
                  <a:srgbClr val="FF3399"/>
                </a:solidFill>
                <a:latin typeface="Letterjoin-Air Plus 40" panose="02000805000000020003" pitchFamily="50" charset="0"/>
              </a:rPr>
              <a:t>We do NOT join CAPITAL LETTERS.</a:t>
            </a:r>
          </a:p>
          <a:p>
            <a:r>
              <a:rPr lang="en-GB" altLang="en-US" sz="2800" dirty="0">
                <a:solidFill>
                  <a:srgbClr val="00B0F0"/>
                </a:solidFill>
                <a:latin typeface="Letterjoin-Air Plus 40" panose="02000805000000020003" pitchFamily="50" charset="0"/>
              </a:rPr>
              <a:t>Focusing on formation and joins to ensure the quality of handwriting is at the expected level.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2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Maths in Year 1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Letterjoin-Air Plus 40" panose="02000805000000020003" pitchFamily="50" charset="0"/>
              </a:rPr>
              <a:t>By the end of the year children are expected to:</a:t>
            </a:r>
          </a:p>
          <a:p>
            <a:r>
              <a:rPr lang="en-GB" sz="2800" dirty="0">
                <a:latin typeface="Letterjoin-Air Plus 40" panose="02000805000000020003" pitchFamily="50" charset="0"/>
              </a:rPr>
              <a:t> </a:t>
            </a:r>
            <a:r>
              <a:rPr lang="en-GB" sz="2800" dirty="0" smtClean="0">
                <a:latin typeface="Letterjoin-Air Plus 40" panose="02000805000000020003" pitchFamily="50" charset="0"/>
              </a:rPr>
              <a:t>Be confident in adding and subtracting.</a:t>
            </a:r>
          </a:p>
          <a:p>
            <a:r>
              <a:rPr lang="en-GB" sz="2800" dirty="0" smtClean="0">
                <a:latin typeface="Letterjoin-Air Plus 40" panose="02000805000000020003" pitchFamily="50" charset="0"/>
              </a:rPr>
              <a:t>Count independently in 2’s, 5’s and 10’s.</a:t>
            </a:r>
          </a:p>
          <a:p>
            <a:r>
              <a:rPr lang="en-GB" sz="2800" dirty="0">
                <a:latin typeface="Letterjoin-Air Plus 40" panose="02000805000000020003" pitchFamily="50" charset="0"/>
              </a:rPr>
              <a:t> </a:t>
            </a:r>
            <a:r>
              <a:rPr lang="en-GB" sz="2800" dirty="0" smtClean="0">
                <a:latin typeface="Letterjoin-Air Plus 40" panose="02000805000000020003" pitchFamily="50" charset="0"/>
              </a:rPr>
              <a:t>Recognise all 2d and most 3d shapes.</a:t>
            </a:r>
          </a:p>
          <a:p>
            <a:r>
              <a:rPr lang="en-GB" sz="2800" dirty="0">
                <a:latin typeface="Letterjoin-Air Plus 40" panose="02000805000000020003" pitchFamily="50" charset="0"/>
              </a:rPr>
              <a:t> </a:t>
            </a:r>
            <a:r>
              <a:rPr lang="en-GB" sz="2800" dirty="0" smtClean="0">
                <a:latin typeface="Letterjoin-Air Plus 40" panose="02000805000000020003" pitchFamily="50" charset="0"/>
              </a:rPr>
              <a:t>Learn to halve and quarter shapes and small quantities. </a:t>
            </a:r>
            <a:endParaRPr lang="en-GB" sz="2800" dirty="0">
              <a:latin typeface="Letterjoin-Air Plus 40" panose="02000805000000020003" pitchFamily="50" charset="0"/>
            </a:endParaRPr>
          </a:p>
        </p:txBody>
      </p:sp>
      <p:pic>
        <p:nvPicPr>
          <p:cNvPr id="10242" name="Picture 2" descr="http://tse1.mm.bing.net/th?id=OIP.Mc94e227b8adb658461c3cdc2d14bb09cH0&amp;w=113&amp;h=100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1638"/>
            <a:ext cx="1348789" cy="11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Intervention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Letterjoin-Air Plus 40" panose="02000805000000020003" pitchFamily="50" charset="0"/>
              </a:rPr>
              <a:t>If your child requires extra support in any area, no matter their ability, we run small intervention groups throughout the year with an adult in school.</a:t>
            </a:r>
          </a:p>
          <a:p>
            <a:endParaRPr lang="en-GB" dirty="0"/>
          </a:p>
        </p:txBody>
      </p:sp>
      <p:pic>
        <p:nvPicPr>
          <p:cNvPr id="12290" name="Picture 2" descr="http://tse1.mm.bing.net/th?id=OIP.Me1697dbf1d3c5c7aa2052f4b0c6c832fH0&amp;w=104&amp;h=110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06636"/>
            <a:ext cx="211048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General Information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12776"/>
            <a:ext cx="7058745" cy="5256584"/>
          </a:xfrm>
        </p:spPr>
        <p:txBody>
          <a:bodyPr>
            <a:normAutofit fontScale="925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GB" altLang="en-US" sz="3400" kern="0" dirty="0" smtClean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P.E </a:t>
            </a:r>
            <a:r>
              <a:rPr lang="en-GB" altLang="en-US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is on </a:t>
            </a:r>
            <a:r>
              <a:rPr lang="en-GB" altLang="en-US" sz="3400" kern="0" dirty="0" smtClean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Friday. Please come in your P.E. kit.</a:t>
            </a:r>
            <a:endParaRPr lang="en-GB" altLang="en-US" sz="3400" kern="0" dirty="0">
              <a:solidFill>
                <a:srgbClr val="000000"/>
              </a:solidFill>
              <a:latin typeface="Letterjoin-Air Plus 40" pitchFamily="50" charset="0"/>
              <a:ea typeface="MS PGothic" pitchFamily="34" charset="-128"/>
            </a:endParaRPr>
          </a:p>
          <a:p>
            <a:pPr lvl="0"/>
            <a:r>
              <a:rPr lang="en-GB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Please have a named water bottle in school each day.</a:t>
            </a:r>
          </a:p>
          <a:p>
            <a:pPr lvl="0"/>
            <a:r>
              <a:rPr lang="en-GB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Please ensure all uniform has your child’s name in. 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GB" altLang="en-US" sz="3400" kern="0" dirty="0" smtClean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Please </a:t>
            </a:r>
            <a:r>
              <a:rPr lang="en-GB" altLang="en-US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write in your child</a:t>
            </a:r>
            <a:r>
              <a:rPr lang="ja-JP" altLang="en-GB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’</a:t>
            </a:r>
            <a:r>
              <a:rPr lang="en-GB" altLang="ja-JP" sz="3400" kern="0" dirty="0">
                <a:solidFill>
                  <a:srgbClr val="000000"/>
                </a:solidFill>
                <a:latin typeface="Letterjoin-Air Plus 40" pitchFamily="50" charset="0"/>
                <a:ea typeface="MS PGothic" pitchFamily="34" charset="-128"/>
              </a:rPr>
              <a:t>s blue book when you have listened to them read.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Explore the Internet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684076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Letterjoin-Air Plus 40" panose="02000805000000020003" pitchFamily="50" charset="0"/>
              </a:rPr>
              <a:t>There are lots of free websites with fun maths games.</a:t>
            </a:r>
          </a:p>
          <a:p>
            <a:pPr marL="0" indent="0">
              <a:buNone/>
            </a:pPr>
            <a:r>
              <a:rPr lang="en-GB" sz="2800" dirty="0">
                <a:latin typeface="Letterjoin-Air Plus 40" panose="02000805000000020003" pitchFamily="50" charset="0"/>
              </a:rPr>
              <a:t>Try some of these:</a:t>
            </a:r>
          </a:p>
          <a:p>
            <a:r>
              <a:rPr lang="en-GB" sz="2800" u="sng" dirty="0">
                <a:latin typeface="Letter-join Plus 40" pitchFamily="50" charset="0"/>
                <a:hlinkClick r:id="rId2"/>
              </a:rPr>
              <a:t>http://www.ictgames.co.uk/</a:t>
            </a:r>
            <a:endParaRPr lang="en-GB" sz="2800" dirty="0">
              <a:latin typeface="Letter-join Plus 40" pitchFamily="50" charset="0"/>
            </a:endParaRPr>
          </a:p>
          <a:p>
            <a:r>
              <a:rPr lang="en-GB" sz="2800" dirty="0">
                <a:latin typeface="Letter-join Plus 40" pitchFamily="50" charset="0"/>
              </a:rPr>
              <a:t> </a:t>
            </a:r>
            <a:r>
              <a:rPr lang="en-GB" sz="2800" u="sng" dirty="0" smtClean="0">
                <a:latin typeface="Letter-join Plus 40" pitchFamily="50" charset="0"/>
                <a:hlinkClick r:id="rId3"/>
              </a:rPr>
              <a:t>http</a:t>
            </a:r>
            <a:r>
              <a:rPr lang="en-GB" sz="2800" u="sng" dirty="0">
                <a:latin typeface="Letter-join Plus 40" pitchFamily="50" charset="0"/>
                <a:hlinkClick r:id="rId3"/>
              </a:rPr>
              <a:t>://www.topmarks.co.uk/learning-to-count/teddy-numbers</a:t>
            </a:r>
            <a:endParaRPr lang="en-GB" sz="2800" dirty="0">
              <a:latin typeface="Letter-join Plus 40" pitchFamily="50" charset="0"/>
            </a:endParaRPr>
          </a:p>
          <a:p>
            <a:r>
              <a:rPr lang="en-GB" sz="2800" dirty="0">
                <a:latin typeface="Letter-join Plus 40" pitchFamily="50" charset="0"/>
              </a:rPr>
              <a:t> </a:t>
            </a:r>
            <a:r>
              <a:rPr lang="en-GB" sz="2800" u="sng" dirty="0" smtClean="0">
                <a:latin typeface="Letter-join Plus 40" pitchFamily="50" charset="0"/>
                <a:hlinkClick r:id="rId4"/>
              </a:rPr>
              <a:t>http</a:t>
            </a:r>
            <a:r>
              <a:rPr lang="en-GB" sz="2800" u="sng" dirty="0">
                <a:latin typeface="Letter-join Plus 40" pitchFamily="50" charset="0"/>
                <a:hlinkClick r:id="rId4"/>
              </a:rPr>
              <a:t>://</a:t>
            </a:r>
            <a:r>
              <a:rPr lang="en-GB" sz="2800" u="sng" dirty="0" smtClean="0">
                <a:latin typeface="Letter-join Plus 40" pitchFamily="50" charset="0"/>
                <a:hlinkClick r:id="rId4"/>
              </a:rPr>
              <a:t>www.crickweb.co.uk/Early-Years.html</a:t>
            </a:r>
            <a:r>
              <a:rPr lang="en-GB" sz="2800" dirty="0">
                <a:latin typeface="Letter-join Plus 40" pitchFamily="50" charset="0"/>
              </a:rPr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3314" name="Picture 2" descr="http://tse1.mm.bing.net/th?id=OIP.Mee21e61aed4e0bec6c25b66f2e7701b9H0&amp;w=99&amp;h=100&amp;c=7&amp;rs=1&amp;qlt=90&amp;pid=3.1&amp;rm=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163962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Questions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70713" cy="3880773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Letterjoin-Air Plus 40" panose="02000805000000020003" pitchFamily="50" charset="0"/>
              </a:rPr>
              <a:t>At this point we usually take questions..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Letterjoin-Air Plus 40" panose="02000805000000020003" pitchFamily="50" charset="0"/>
              </a:rPr>
              <a:t>How can I speak to my child’s teacher?</a:t>
            </a:r>
          </a:p>
          <a:p>
            <a:r>
              <a:rPr lang="en-GB" sz="2800" dirty="0" smtClean="0">
                <a:solidFill>
                  <a:srgbClr val="0070C0"/>
                </a:solidFill>
                <a:latin typeface="Letterjoin-Air Plus 40" panose="02000805000000020003" pitchFamily="50" charset="0"/>
              </a:rPr>
              <a:t>How can I help </a:t>
            </a:r>
            <a:r>
              <a:rPr lang="en-GB" sz="2800" smtClean="0">
                <a:solidFill>
                  <a:srgbClr val="0070C0"/>
                </a:solidFill>
                <a:latin typeface="Letterjoin-Air Plus 40" panose="02000805000000020003" pitchFamily="50" charset="0"/>
              </a:rPr>
              <a:t>my child?</a:t>
            </a:r>
            <a:endParaRPr lang="en-GB" sz="2800" dirty="0" smtClean="0">
              <a:solidFill>
                <a:srgbClr val="0070C0"/>
              </a:solidFill>
              <a:latin typeface="Letterjoin-Air Plus 40" panose="02000805000000020003" pitchFamily="50" charset="0"/>
            </a:endParaRPr>
          </a:p>
          <a:p>
            <a:endParaRPr lang="en-GB" sz="2800" dirty="0" smtClean="0">
              <a:solidFill>
                <a:srgbClr val="00B050"/>
              </a:solidFill>
              <a:latin typeface="Letterjoin-Air Plus 40" panose="02000805000000020003" pitchFamily="50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Letterjoin-Air Plus 40" panose="02000805000000020003" pitchFamily="50" charset="0"/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tse1.mm.bing.net/th?id=OIP.Mff536cf9e19b8d91ba0391b6836a0f5dH0&amp;w=65&amp;h=100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322" y="4437112"/>
            <a:ext cx="1401977" cy="215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Transition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>
                <a:latin typeface="Letterjoin-Air Plus 40" panose="02000805000000020003" pitchFamily="50" charset="0"/>
              </a:rPr>
              <a:t>The Year 1 curriculum builds upon and extends the experiences that children have had in </a:t>
            </a:r>
            <a:r>
              <a:rPr lang="en-GB" sz="2800" dirty="0" smtClean="0">
                <a:latin typeface="Letterjoin-Air Plus 40" panose="02000805000000020003" pitchFamily="50" charset="0"/>
              </a:rPr>
              <a:t>Reception.</a:t>
            </a:r>
          </a:p>
          <a:p>
            <a:endParaRPr lang="en-GB" sz="2800" dirty="0" smtClean="0">
              <a:latin typeface="Letterjoin-Air Plus 40" panose="02000805000000020003" pitchFamily="50" charset="0"/>
            </a:endParaRPr>
          </a:p>
          <a:p>
            <a:r>
              <a:rPr lang="en-GB" sz="2800" dirty="0" smtClean="0">
                <a:latin typeface="Letterjoin-Air Plus 40" panose="02000805000000020003" pitchFamily="50" charset="0"/>
              </a:rPr>
              <a:t>Learning </a:t>
            </a:r>
            <a:r>
              <a:rPr lang="en-GB" sz="2800" dirty="0">
                <a:latin typeface="Letterjoin-Air Plus 40" panose="02000805000000020003" pitchFamily="50" charset="0"/>
              </a:rPr>
              <a:t>through play will continue to be an important part of the school day, and the children will gradually be eased into more formal learning as the year goes </a:t>
            </a:r>
            <a:r>
              <a:rPr lang="en-GB" sz="2800" dirty="0" smtClean="0">
                <a:latin typeface="Letterjoin-Air Plus 40" panose="02000805000000020003" pitchFamily="50" charset="0"/>
              </a:rPr>
              <a:t>on. This is especially true for this year with the disruption to the year.</a:t>
            </a:r>
            <a:endParaRPr lang="en-GB" sz="2800" dirty="0">
              <a:latin typeface="Letterjoin-Air Plus 40" panose="02000805000000020003" pitchFamily="5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9410"/>
            <a:ext cx="1440160" cy="130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370831" cy="134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Letter-join Plus 40" pitchFamily="50" charset="0"/>
              </a:rPr>
              <a:t>Topics</a:t>
            </a:r>
            <a:endParaRPr lang="en-GB" sz="6000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latin typeface="Letterjoin-Air Plus 40" panose="02000805000000020003" pitchFamily="50" charset="0"/>
              </a:rPr>
              <a:t>Our Topics this year are </a:t>
            </a:r>
          </a:p>
          <a:p>
            <a:pPr marL="0" indent="0">
              <a:buNone/>
            </a:pPr>
            <a:endParaRPr lang="en-GB" sz="3200" dirty="0" smtClean="0">
              <a:latin typeface="Letterjoin-Air Plus 40" panose="02000805000000020003" pitchFamily="50" charset="0"/>
            </a:endParaRP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Out and About</a:t>
            </a: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Toys</a:t>
            </a: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Dinosaurs</a:t>
            </a: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Castles</a:t>
            </a: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Pirates</a:t>
            </a:r>
          </a:p>
          <a:p>
            <a:r>
              <a:rPr lang="en-GB" sz="3200" b="1" dirty="0" smtClean="0">
                <a:latin typeface="Letterjoin-Air Plus 40" panose="02000805000000020003" pitchFamily="50" charset="0"/>
              </a:rPr>
              <a:t>Under the Sea</a:t>
            </a:r>
          </a:p>
          <a:p>
            <a:pPr marL="0" indent="0">
              <a:buNone/>
            </a:pPr>
            <a:endParaRPr lang="en-GB" sz="3200" dirty="0">
              <a:latin typeface="Letterjoin-Air Plus 40" panose="02000805000000020003" pitchFamily="50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440160" cy="152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Behaviour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Letterjoin-Air Plus 40" panose="02000805000000020003" pitchFamily="50" charset="0"/>
              </a:rPr>
              <a:t>We have a traffic light system that runs throughout the whole school. All children begin on green and move up and down the traffic light depending on the severity of the child’s behaviour</a:t>
            </a:r>
            <a:r>
              <a:rPr lang="en-GB" sz="2400" dirty="0">
                <a:latin typeface="Letter-join Plus 40" pitchFamily="50" charset="0"/>
              </a:rPr>
              <a:t>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167058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Letterjoin-Air Plus 40" panose="02000805000000020003" pitchFamily="50" charset="0"/>
                <a:ea typeface="MS PGothic" pitchFamily="34" charset="-128"/>
              </a:rPr>
              <a:t>We </a:t>
            </a:r>
            <a:r>
              <a:rPr lang="en-GB" altLang="en-US" sz="3600" b="1" dirty="0" smtClean="0">
                <a:solidFill>
                  <a:srgbClr val="0000FF"/>
                </a:solidFill>
                <a:latin typeface="Letterjoin-Air Plus 40" panose="02000805000000020003" pitchFamily="50" charset="0"/>
                <a:ea typeface="MS PGothic" pitchFamily="34" charset="-128"/>
              </a:rPr>
              <a:t>set homework each week which consists of reading every day, spellings and another task.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3600" b="1" dirty="0" smtClean="0">
                <a:solidFill>
                  <a:srgbClr val="0000FF"/>
                </a:solidFill>
                <a:latin typeface="Letterjoin-Air Plus 40" panose="02000805000000020003" pitchFamily="50" charset="0"/>
                <a:ea typeface="MS PGothic" pitchFamily="34" charset="-128"/>
              </a:rPr>
              <a:t>Homework books will go out on Thursday to be returned on Tuesday.</a:t>
            </a:r>
            <a:endParaRPr lang="en-GB" altLang="en-US" sz="3600" dirty="0">
              <a:solidFill>
                <a:srgbClr val="000000"/>
              </a:solidFill>
              <a:latin typeface="Letterjoin-Air Plus 40" panose="02000805000000020003" pitchFamily="50" charset="0"/>
              <a:ea typeface="MS PGothic" pitchFamily="34" charset="-128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0137"/>
            <a:ext cx="1152128" cy="135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Reading in Year 1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Letterjoin-Air Plus 40" panose="02000805000000020003" pitchFamily="50" charset="0"/>
              </a:rPr>
              <a:t>Your child will need to bring your reading book to school every day.</a:t>
            </a:r>
          </a:p>
          <a:p>
            <a:r>
              <a:rPr lang="en-GB" sz="2800" dirty="0">
                <a:latin typeface="Letterjoin-Air Plus 40" panose="02000805000000020003" pitchFamily="50" charset="0"/>
              </a:rPr>
              <a:t> </a:t>
            </a:r>
            <a:r>
              <a:rPr lang="en-GB" sz="2800" dirty="0" smtClean="0">
                <a:latin typeface="Letterjoin-Air Plus 40" panose="02000805000000020003" pitchFamily="50" charset="0"/>
              </a:rPr>
              <a:t>Please read every night with your child – reading a little (even 1 page) is better than not reading at all.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Letterjoin-Air Plus 40" panose="02000805000000020003" pitchFamily="50" charset="0"/>
              </a:rPr>
              <a:t>We are asking children to read each book three times.</a:t>
            </a:r>
          </a:p>
          <a:p>
            <a:endParaRPr lang="en-GB" sz="2800" dirty="0">
              <a:latin typeface="Letterjoin-Air Plus 40" panose="02000805000000020003" pitchFamily="50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1475656" cy="150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Reading in Year 1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112"/>
            <a:ext cx="7355160" cy="51342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000" dirty="0" smtClean="0">
                <a:latin typeface="Letterjoin-Air Plus 40" panose="02000805000000020003" pitchFamily="50" charset="0"/>
              </a:rPr>
              <a:t>By the end of the year children are expected to:</a:t>
            </a:r>
          </a:p>
          <a:p>
            <a:pPr>
              <a:buNone/>
            </a:pPr>
            <a:endParaRPr lang="en-GB" sz="4000" dirty="0" smtClean="0">
              <a:latin typeface="Letterjoin-Air Plus 40" panose="02000805000000020003" pitchFamily="50" charset="0"/>
            </a:endParaRPr>
          </a:p>
          <a:p>
            <a:r>
              <a:rPr lang="en-GB" sz="4000" dirty="0">
                <a:latin typeface="Letterjoin-Air Plus 40" panose="02000805000000020003" pitchFamily="50" charset="0"/>
              </a:rPr>
              <a:t>blend and read aloud independently, identifying sounds they have learnt throughout the </a:t>
            </a:r>
            <a:r>
              <a:rPr lang="en-GB" sz="4000" dirty="0" smtClean="0">
                <a:latin typeface="Letterjoin-Air Plus 40" panose="02000805000000020003" pitchFamily="50" charset="0"/>
              </a:rPr>
              <a:t>year.</a:t>
            </a:r>
          </a:p>
          <a:p>
            <a:pPr marL="0" indent="0">
              <a:buNone/>
            </a:pPr>
            <a:endParaRPr lang="en-GB" sz="4000" dirty="0" smtClean="0">
              <a:latin typeface="Letterjoin-Air Plus 40" panose="02000805000000020003" pitchFamily="50" charset="0"/>
            </a:endParaRPr>
          </a:p>
          <a:p>
            <a:r>
              <a:rPr lang="en-GB" sz="4000" dirty="0">
                <a:latin typeface="Letterjoin-Air Plus 40" panose="02000805000000020003" pitchFamily="50" charset="0"/>
              </a:rPr>
              <a:t>C</a:t>
            </a:r>
            <a:r>
              <a:rPr lang="en-GB" sz="4000" dirty="0" smtClean="0">
                <a:latin typeface="Letterjoin-Air Plus 40" panose="02000805000000020003" pitchFamily="50" charset="0"/>
              </a:rPr>
              <a:t>hildren </a:t>
            </a:r>
            <a:r>
              <a:rPr lang="en-GB" sz="4000" dirty="0">
                <a:latin typeface="Letterjoin-Air Plus 40" panose="02000805000000020003" pitchFamily="50" charset="0"/>
              </a:rPr>
              <a:t>should be able to talk about the story and identify the main characters and relating it to their own </a:t>
            </a:r>
            <a:r>
              <a:rPr lang="en-GB" sz="4000" dirty="0" smtClean="0">
                <a:latin typeface="Letterjoin-Air Plus 40" panose="02000805000000020003" pitchFamily="50" charset="0"/>
              </a:rPr>
              <a:t>experiences.</a:t>
            </a:r>
          </a:p>
          <a:p>
            <a:pPr marL="0" indent="0">
              <a:buNone/>
            </a:pPr>
            <a:endParaRPr lang="en-GB" sz="4000" dirty="0" smtClean="0">
              <a:latin typeface="Letterjoin-Air Plus 40" panose="02000805000000020003" pitchFamily="50" charset="0"/>
            </a:endParaRPr>
          </a:p>
          <a:p>
            <a:r>
              <a:rPr lang="en-GB" sz="4000" dirty="0" smtClean="0">
                <a:latin typeface="Letterjoin-Air Plus 40" panose="02000805000000020003" pitchFamily="50" charset="0"/>
              </a:rPr>
              <a:t>Children </a:t>
            </a:r>
            <a:r>
              <a:rPr lang="en-GB" sz="4000" dirty="0">
                <a:latin typeface="Letterjoin-Air Plus 40" panose="02000805000000020003" pitchFamily="50" charset="0"/>
              </a:rPr>
              <a:t>will read a range of genres and should be able to identify the differences between fiction and non-fiction.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12" y="30235"/>
            <a:ext cx="1475656" cy="150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Phonics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Letterjoin-Air Plus 40" panose="02000805000000020003" pitchFamily="50" charset="0"/>
              </a:rPr>
              <a:t>Phonics will be taught every </a:t>
            </a:r>
            <a:r>
              <a:rPr lang="en-GB" sz="2800" dirty="0" smtClean="0">
                <a:latin typeface="Letterjoin-Air Plus 40" panose="02000805000000020003" pitchFamily="50" charset="0"/>
              </a:rPr>
              <a:t>day.</a:t>
            </a:r>
            <a:endParaRPr lang="en-GB" sz="2800" dirty="0">
              <a:latin typeface="Letterjoin-Air Plus 40" panose="02000805000000020003" pitchFamily="50" charset="0"/>
            </a:endParaRPr>
          </a:p>
          <a:p>
            <a:r>
              <a:rPr lang="en-GB" sz="2800" dirty="0">
                <a:latin typeface="Letterjoin-Air Plus 40" panose="02000805000000020003" pitchFamily="50" charset="0"/>
              </a:rPr>
              <a:t>If there are any specific gaps they may come home with a game or </a:t>
            </a:r>
            <a:r>
              <a:rPr lang="en-GB" sz="2800" dirty="0" smtClean="0">
                <a:latin typeface="Letterjoin-Air Plus 40" panose="02000805000000020003" pitchFamily="50" charset="0"/>
              </a:rPr>
              <a:t>sheet.</a:t>
            </a:r>
            <a:endParaRPr lang="en-GB" sz="2800" dirty="0">
              <a:latin typeface="Letterjoin-Air Plus 40" panose="02000805000000020003" pitchFamily="50" charset="0"/>
            </a:endParaRPr>
          </a:p>
          <a:p>
            <a:r>
              <a:rPr lang="en-GB" sz="2800" dirty="0">
                <a:latin typeface="Letterjoin-Air Plus 40" panose="02000805000000020003" pitchFamily="50" charset="0"/>
              </a:rPr>
              <a:t>They will be tested in June </a:t>
            </a:r>
            <a:r>
              <a:rPr lang="en-GB" sz="2800" dirty="0" smtClean="0">
                <a:latin typeface="Letterjoin-Air Plus 40" panose="02000805000000020003" pitchFamily="50" charset="0"/>
              </a:rPr>
              <a:t>2021 as far as we know at this point in time.</a:t>
            </a:r>
            <a:endParaRPr lang="en-GB" sz="2800" dirty="0">
              <a:latin typeface="Letterjoin-Air Plus 40" panose="02000805000000020003" pitchFamily="50" charset="0"/>
            </a:endParaRPr>
          </a:p>
        </p:txBody>
      </p:sp>
      <p:pic>
        <p:nvPicPr>
          <p:cNvPr id="1026" name="Picture 2" descr="C:\Users\rtomlinson.KINGSFIELD\AppData\Local\Microsoft\Windows\Temporary Internet Files\Content.IE5\HCLVEFQU\word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50" y="4797152"/>
            <a:ext cx="2941340" cy="188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0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itchFamily="50" charset="0"/>
              </a:rPr>
              <a:t>Writing in Year 1</a:t>
            </a:r>
            <a:endParaRPr lang="en-GB" b="1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latin typeface="Letterjoin-Air Plus 40" panose="02000805000000020003" pitchFamily="50" charset="0"/>
              </a:rPr>
              <a:t>By the end of year 1 children are expected to:</a:t>
            </a:r>
          </a:p>
          <a:p>
            <a:pPr>
              <a:buNone/>
            </a:pPr>
            <a:endParaRPr lang="en-GB" sz="2400" dirty="0" smtClean="0">
              <a:latin typeface="Letterjoin-Air Plus 40" panose="02000805000000020003" pitchFamily="50" charset="0"/>
            </a:endParaRPr>
          </a:p>
          <a:p>
            <a:r>
              <a:rPr lang="en-GB" sz="2400" dirty="0">
                <a:latin typeface="Letterjoin-Air Plus 40" panose="02000805000000020003" pitchFamily="50" charset="0"/>
              </a:rPr>
              <a:t> </a:t>
            </a:r>
            <a:r>
              <a:rPr lang="en-GB" sz="2400" dirty="0" smtClean="0">
                <a:latin typeface="Letterjoin-Air Plus 40" panose="02000805000000020003" pitchFamily="50" charset="0"/>
              </a:rPr>
              <a:t>Write simple sentence independently.</a:t>
            </a:r>
          </a:p>
          <a:p>
            <a:r>
              <a:rPr lang="en-GB" sz="2400" dirty="0">
                <a:latin typeface="Letterjoin-Air Plus 40" panose="02000805000000020003" pitchFamily="50" charset="0"/>
              </a:rPr>
              <a:t> </a:t>
            </a:r>
            <a:r>
              <a:rPr lang="en-GB" sz="2400" dirty="0" smtClean="0">
                <a:latin typeface="Letterjoin-Air Plus 40" panose="02000805000000020003" pitchFamily="50" charset="0"/>
              </a:rPr>
              <a:t>Use capital letters, full stops and finger spaces correctly.</a:t>
            </a:r>
          </a:p>
          <a:p>
            <a:r>
              <a:rPr lang="en-GB" sz="2400" dirty="0">
                <a:latin typeface="Letterjoin-Air Plus 40" panose="02000805000000020003" pitchFamily="50" charset="0"/>
              </a:rPr>
              <a:t> </a:t>
            </a:r>
            <a:r>
              <a:rPr lang="en-GB" sz="2400" dirty="0" smtClean="0">
                <a:latin typeface="Letterjoin-Air Plus 40" panose="02000805000000020003" pitchFamily="50" charset="0"/>
              </a:rPr>
              <a:t>Use adjectives and sequence a story.</a:t>
            </a:r>
          </a:p>
          <a:p>
            <a:r>
              <a:rPr lang="en-GB" sz="2400" dirty="0">
                <a:latin typeface="Letterjoin-Air Plus 40" panose="02000805000000020003" pitchFamily="50" charset="0"/>
              </a:rPr>
              <a:t> </a:t>
            </a:r>
            <a:r>
              <a:rPr lang="en-GB" sz="2400" dirty="0" smtClean="0">
                <a:latin typeface="Letterjoin-Air Plus 40" panose="02000805000000020003" pitchFamily="50" charset="0"/>
              </a:rPr>
              <a:t>Apply phonics to their spellings and be able to spell tricky words up to phase 5.</a:t>
            </a:r>
          </a:p>
          <a:p>
            <a:pPr marL="0" indent="0">
              <a:buNone/>
            </a:pPr>
            <a:endParaRPr lang="en-GB" sz="2000" dirty="0" smtClean="0">
              <a:latin typeface="Letterjoin-Air Plus 40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40" pitchFamily="50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35" y="476672"/>
            <a:ext cx="857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7B6A2DD5C0144EA4F74F98C7C6AA01" ma:contentTypeVersion="12" ma:contentTypeDescription="Create a new document." ma:contentTypeScope="" ma:versionID="e544d14f40ff8c8115f6f220cb5cf243">
  <xsd:schema xmlns:xsd="http://www.w3.org/2001/XMLSchema" xmlns:xs="http://www.w3.org/2001/XMLSchema" xmlns:p="http://schemas.microsoft.com/office/2006/metadata/properties" xmlns:ns2="bac18579-6953-4834-a73d-36d03df3e71b" xmlns:ns3="dc5a2319-e1a9-4b94-beb5-1b0a75735b60" targetNamespace="http://schemas.microsoft.com/office/2006/metadata/properties" ma:root="true" ma:fieldsID="3c052fdf000665f1d3cea4d528a8a0d5" ns2:_="" ns3:_="">
    <xsd:import namespace="bac18579-6953-4834-a73d-36d03df3e71b"/>
    <xsd:import namespace="dc5a2319-e1a9-4b94-beb5-1b0a75735b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18579-6953-4834-a73d-36d03df3e7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a2319-e1a9-4b94-beb5-1b0a75735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869D86-E2C9-4D2B-B1E7-AFE61E934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18579-6953-4834-a73d-36d03df3e71b"/>
    <ds:schemaRef ds:uri="dc5a2319-e1a9-4b94-beb5-1b0a75735b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B29AD7-3D60-43B1-B8EE-0E4B1684E5BF}">
  <ds:schemaRefs>
    <ds:schemaRef ds:uri="http://purl.org/dc/terms/"/>
    <ds:schemaRef ds:uri="dc5a2319-e1a9-4b94-beb5-1b0a75735b60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ac18579-6953-4834-a73d-36d03df3e71b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A185D98-1589-41DA-A76F-641DBBA6E2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923</TotalTime>
  <Words>618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Comic Sans MS</vt:lpstr>
      <vt:lpstr>Letter-join Plus 40</vt:lpstr>
      <vt:lpstr>Letterjoin-Air Plus 40</vt:lpstr>
      <vt:lpstr>Trebuchet MS</vt:lpstr>
      <vt:lpstr>Wingdings 3</vt:lpstr>
      <vt:lpstr>Facet</vt:lpstr>
      <vt:lpstr>Welcome to Year 1 </vt:lpstr>
      <vt:lpstr>Transition</vt:lpstr>
      <vt:lpstr>Topics</vt:lpstr>
      <vt:lpstr>Behaviour</vt:lpstr>
      <vt:lpstr>Homework</vt:lpstr>
      <vt:lpstr>Reading in Year 1</vt:lpstr>
      <vt:lpstr>Reading in Year 1</vt:lpstr>
      <vt:lpstr>Phonics</vt:lpstr>
      <vt:lpstr>Writing in Year 1</vt:lpstr>
      <vt:lpstr>Handwriting</vt:lpstr>
      <vt:lpstr>Maths in Year 1</vt:lpstr>
      <vt:lpstr>Intervention</vt:lpstr>
      <vt:lpstr>General Information</vt:lpstr>
      <vt:lpstr>Explore the Internet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</dc:title>
  <dc:creator>comet</dc:creator>
  <cp:lastModifiedBy>rtomlinson</cp:lastModifiedBy>
  <cp:revision>33</cp:revision>
  <cp:lastPrinted>2016-09-05T12:42:39Z</cp:lastPrinted>
  <dcterms:created xsi:type="dcterms:W3CDTF">2015-08-11T11:56:38Z</dcterms:created>
  <dcterms:modified xsi:type="dcterms:W3CDTF">2020-09-16T14:13:14Z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0x010100BE7B6A2DD5C0144EA4F74F98C7C6AA01</vt:lpwstr>
  </property>
</Properties>
</file>